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8" r:id="rId12"/>
    <p:sldId id="266" r:id="rId13"/>
    <p:sldId id="267" r:id="rId14"/>
    <p:sldId id="269" r:id="rId15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ลักษณะ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ลักษณะ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ลักษณะสีปานกลาง 2 - เน้น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20,402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ALS</c:v>
                </c:pt>
                <c:pt idx="1">
                  <c:v>BLS</c:v>
                </c:pt>
                <c:pt idx="2">
                  <c:v>FR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10.199999999999999</c:v>
                </c:pt>
                <c:pt idx="1">
                  <c:v>55.58</c:v>
                </c:pt>
                <c:pt idx="2">
                  <c:v>34.19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spPr>
    <a:ln>
      <a:solidFill>
        <a:srgbClr val="FF0000"/>
      </a:solidFill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20.402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1669</c:v>
                </c:pt>
                <c:pt idx="1">
                  <c:v>2nd call 1669</c:v>
                </c:pt>
                <c:pt idx="2">
                  <c:v>other number</c:v>
                </c:pt>
                <c:pt idx="3">
                  <c:v>radio</c:v>
                </c:pt>
                <c:pt idx="4">
                  <c:v>0ther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34.17</c:v>
                </c:pt>
                <c:pt idx="1">
                  <c:v>14.09</c:v>
                </c:pt>
                <c:pt idx="2">
                  <c:v>0.11</c:v>
                </c:pt>
                <c:pt idx="3">
                  <c:v>50.96</c:v>
                </c:pt>
                <c:pt idx="4">
                  <c:v>0.08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20,402</a:t>
            </a:r>
            <a:endParaRPr lang="th-TH" dirty="0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คอลัมน์1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traffic</c:v>
                </c:pt>
                <c:pt idx="1">
                  <c:v>ป่วย อ่อนเพลีย</c:v>
                </c:pt>
                <c:pt idx="2">
                  <c:v>ปวดท้อง</c:v>
                </c:pt>
                <c:pt idx="3">
                  <c:v>พลัดตกหกล้ม</c:v>
                </c:pt>
                <c:pt idx="4">
                  <c:v>OB-GYN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6981</c:v>
                </c:pt>
                <c:pt idx="1">
                  <c:v>2706</c:v>
                </c:pt>
                <c:pt idx="2">
                  <c:v>1774</c:v>
                </c:pt>
                <c:pt idx="3">
                  <c:v>1705</c:v>
                </c:pt>
                <c:pt idx="4">
                  <c:v>1169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spPr>
    <a:ln>
      <a:solidFill>
        <a:srgbClr val="FF0000"/>
      </a:solidFill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20,402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trauma</c:v>
                </c:pt>
                <c:pt idx="1">
                  <c:v>non trauma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45.28</c:v>
                </c:pt>
                <c:pt idx="1">
                  <c:v>54.43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spPr>
    <a:ln>
      <a:solidFill>
        <a:srgbClr val="FF0000"/>
      </a:solidFill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62806C-BA19-4C04-BBBD-DEBFDF9CE861}" type="datetimeFigureOut">
              <a:rPr lang="th-TH" smtClean="0"/>
              <a:t>15/07/59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C74DA2-8B44-4C03-8B5E-34899012C84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767323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EF38F-B6F3-42A7-93EB-E4D64247200B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9148-108A-452F-AAC5-A7E09DAA7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95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EF38F-B6F3-42A7-93EB-E4D64247200B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9148-108A-452F-AAC5-A7E09DAA7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04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EF38F-B6F3-42A7-93EB-E4D64247200B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9148-108A-452F-AAC5-A7E09DAA7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329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EF38F-B6F3-42A7-93EB-E4D64247200B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9148-108A-452F-AAC5-A7E09DAA7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978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EF38F-B6F3-42A7-93EB-E4D64247200B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9148-108A-452F-AAC5-A7E09DAA7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233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EF38F-B6F3-42A7-93EB-E4D64247200B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9148-108A-452F-AAC5-A7E09DAA7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27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EF38F-B6F3-42A7-93EB-E4D64247200B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9148-108A-452F-AAC5-A7E09DAA7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701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EF38F-B6F3-42A7-93EB-E4D64247200B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9148-108A-452F-AAC5-A7E09DAA7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596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EF38F-B6F3-42A7-93EB-E4D64247200B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9148-108A-452F-AAC5-A7E09DAA7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892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EF38F-B6F3-42A7-93EB-E4D64247200B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9148-108A-452F-AAC5-A7E09DAA7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326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EF38F-B6F3-42A7-93EB-E4D64247200B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A9148-108A-452F-AAC5-A7E09DAA7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298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EF38F-B6F3-42A7-93EB-E4D64247200B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A9148-108A-452F-AAC5-A7E09DAA7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903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b="1" dirty="0" smtClean="0"/>
              <a:t>ผลการดำเนินงานระบบการแพทย์ฉุกเฉิน</a:t>
            </a:r>
            <a:br>
              <a:rPr lang="th-TH" b="1" dirty="0" smtClean="0"/>
            </a:br>
            <a:r>
              <a:rPr lang="th-TH" b="1" dirty="0" smtClean="0"/>
              <a:t>จังหวัดสงขลา</a:t>
            </a:r>
            <a:endParaRPr lang="en-US" b="1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h-TH" b="1" dirty="0" smtClean="0"/>
              <a:t>ตุลาคม</a:t>
            </a:r>
            <a:r>
              <a:rPr lang="en-US" b="1" dirty="0" smtClean="0"/>
              <a:t>2557-</a:t>
            </a:r>
            <a:r>
              <a:rPr lang="th-TH" b="1" dirty="0" smtClean="0"/>
              <a:t>กันยายน</a:t>
            </a:r>
            <a:r>
              <a:rPr lang="en-US" b="1" dirty="0" smtClean="0"/>
              <a:t>2558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600200" y="990600"/>
            <a:ext cx="6019800" cy="10156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latin typeface="AR ESSENCE" pitchFamily="2" charset="0"/>
              </a:rPr>
              <a:t>EMS SONGKHLA</a:t>
            </a:r>
            <a:endParaRPr lang="en-US" sz="6000" b="1" dirty="0">
              <a:solidFill>
                <a:srgbClr val="FF0000"/>
              </a:solidFill>
              <a:latin typeface="AR ESSENC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34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ศูนย์รับแจ้งเหตุที่โรงพยาบาลหาดใหญ่</a:t>
            </a:r>
            <a:endParaRPr lang="en-US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th-TH" b="1" dirty="0" smtClean="0"/>
              <a:t>บุคลากร</a:t>
            </a:r>
          </a:p>
          <a:p>
            <a:r>
              <a:rPr lang="th-TH" dirty="0" smtClean="0"/>
              <a:t>แพทย์เวชศาสตร์ฉุกเฉินจำนวน </a:t>
            </a:r>
            <a:r>
              <a:rPr lang="en-US" dirty="0" smtClean="0"/>
              <a:t>6 </a:t>
            </a:r>
            <a:r>
              <a:rPr lang="th-TH" dirty="0" smtClean="0"/>
              <a:t>คน</a:t>
            </a:r>
          </a:p>
          <a:p>
            <a:r>
              <a:rPr lang="th-TH" dirty="0" smtClean="0"/>
              <a:t>กำลังศึกษา </a:t>
            </a:r>
            <a:r>
              <a:rPr lang="en-US" dirty="0" smtClean="0"/>
              <a:t>5 </a:t>
            </a:r>
            <a:r>
              <a:rPr lang="th-TH" dirty="0" smtClean="0"/>
              <a:t>+  </a:t>
            </a:r>
            <a:r>
              <a:rPr lang="en-US" dirty="0" smtClean="0"/>
              <a:t>3</a:t>
            </a:r>
          </a:p>
          <a:p>
            <a:r>
              <a:rPr lang="en-US" dirty="0" smtClean="0"/>
              <a:t>Paramedic 2 </a:t>
            </a:r>
            <a:r>
              <a:rPr lang="th-TH" dirty="0" smtClean="0"/>
              <a:t>คน  (ตำแหน่ง </a:t>
            </a:r>
            <a:r>
              <a:rPr lang="en-US" dirty="0" smtClean="0"/>
              <a:t>3 </a:t>
            </a:r>
            <a:r>
              <a:rPr lang="th-TH" dirty="0" smtClean="0"/>
              <a:t>คน)</a:t>
            </a:r>
          </a:p>
          <a:p>
            <a:r>
              <a:rPr lang="en-US" dirty="0" smtClean="0"/>
              <a:t>EMT-I  5 </a:t>
            </a:r>
            <a:r>
              <a:rPr lang="th-TH" dirty="0" smtClean="0"/>
              <a:t>คน</a:t>
            </a:r>
            <a:r>
              <a:rPr lang="en-US" dirty="0" smtClean="0"/>
              <a:t> </a:t>
            </a:r>
            <a:r>
              <a:rPr lang="th-TH" dirty="0" smtClean="0"/>
              <a:t>(ตำแหน่ง </a:t>
            </a:r>
            <a:r>
              <a:rPr lang="en-US" dirty="0" smtClean="0"/>
              <a:t>6</a:t>
            </a:r>
            <a:r>
              <a:rPr lang="th-TH" dirty="0" smtClean="0"/>
              <a:t>คน)</a:t>
            </a:r>
          </a:p>
          <a:p>
            <a:r>
              <a:rPr lang="th-TH" dirty="0" smtClean="0"/>
              <a:t>พยาบาลผู้รับผิดชอบศูนย์สั่งการ </a:t>
            </a:r>
            <a:r>
              <a:rPr lang="en-US" dirty="0" smtClean="0"/>
              <a:t>4 </a:t>
            </a:r>
            <a:r>
              <a:rPr lang="th-TH" dirty="0" smtClean="0"/>
              <a:t>คน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4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8927208"/>
              </p:ext>
            </p:extLst>
          </p:nvPr>
        </p:nvGraphicFramePr>
        <p:xfrm>
          <a:off x="457200" y="1600200"/>
          <a:ext cx="8305800" cy="3891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24200"/>
                <a:gridCol w="1981200"/>
                <a:gridCol w="1600200"/>
                <a:gridCol w="1600200"/>
              </a:tblGrid>
              <a:tr h="736600"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/>
                        <a:t>เช้า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/>
                        <a:t>บ่าย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/>
                        <a:t>ดึก</a:t>
                      </a:r>
                      <a:endParaRPr lang="en-US" sz="2800" b="1" dirty="0"/>
                    </a:p>
                  </a:txBody>
                  <a:tcPr/>
                </a:tc>
              </a:tr>
              <a:tr h="736600">
                <a:tc>
                  <a:txBody>
                    <a:bodyPr/>
                    <a:lstStyle/>
                    <a:p>
                      <a:r>
                        <a:rPr lang="th-TH" sz="2800" b="1" dirty="0" smtClean="0"/>
                        <a:t>เจ้าหน้าที่สื่อสาร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1EMT-B,</a:t>
                      </a:r>
                    </a:p>
                    <a:p>
                      <a:pPr algn="ctr"/>
                      <a:r>
                        <a:rPr lang="en-US" sz="2800" b="1" dirty="0" smtClean="0"/>
                        <a:t>EMT-I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2 EMT-B</a:t>
                      </a:r>
                      <a:endParaRPr lang="en-US" sz="2800" b="1" dirty="0"/>
                    </a:p>
                  </a:txBody>
                  <a:tcPr/>
                </a:tc>
              </a:tr>
              <a:tr h="736600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RN/paramedic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/>
                    </a:p>
                  </a:txBody>
                  <a:tcPr/>
                </a:tc>
              </a:tr>
              <a:tr h="736600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RN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</a:t>
                      </a:r>
                      <a:endParaRPr lang="en-US" sz="28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</a:t>
                      </a:r>
                      <a:endParaRPr lang="en-US" sz="28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736600">
                <a:tc>
                  <a:txBody>
                    <a:bodyPr/>
                    <a:lstStyle/>
                    <a:p>
                      <a:r>
                        <a:rPr lang="th-TH" sz="2800" b="1" dirty="0" smtClean="0"/>
                        <a:t>แพทย์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</a:t>
                      </a:r>
                      <a:endParaRPr lang="en-US" sz="28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</a:t>
                      </a:r>
                      <a:endParaRPr lang="en-US" sz="28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/>
                        <a:t>1</a:t>
                      </a:r>
                      <a:endParaRPr lang="en-US" sz="28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677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dirty="0" smtClean="0"/>
              <a:t>EMS conference </a:t>
            </a:r>
            <a:r>
              <a:rPr lang="th-TH" dirty="0" smtClean="0"/>
              <a:t>ทุกเดือน</a:t>
            </a:r>
          </a:p>
          <a:p>
            <a:r>
              <a:rPr lang="en-US" dirty="0" smtClean="0"/>
              <a:t>Training center: EMT-I, EMT-B, FR, emergency nurse, emergency physician</a:t>
            </a:r>
          </a:p>
          <a:p>
            <a:r>
              <a:rPr lang="th-TH" dirty="0" smtClean="0"/>
              <a:t>จำนวนการออกให้บริการส่วนอยู่ในเขตอำเภอหาดใหญ่และบริเวณรอบๆ</a:t>
            </a:r>
          </a:p>
          <a:p>
            <a:r>
              <a:rPr lang="th-TH" dirty="0" smtClean="0"/>
              <a:t>เหตุการณ์ความไม่สงบเกิดขึ้นในเมืองหาดใหญ่ การประสานงานระหว่างหน่วยงานต่างๆ ระหว่างโรงพยาบาลบาลเป็นไปด้วยความสะดวก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70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r>
              <a:rPr lang="th-TH" dirty="0" smtClean="0"/>
              <a:t>สามารถประสานงานด้านข้อมูลการบาดเจ็บได้สะดวกในกรณีเหตุการณ์ความไม่สงบ อุบัติภัยหมู่</a:t>
            </a:r>
          </a:p>
          <a:p>
            <a:r>
              <a:rPr lang="th-TH" dirty="0" smtClean="0"/>
              <a:t>ชุดปฏิบัติการสามารถส่งรายงานการปฏิบัติการโดยสะดวก</a:t>
            </a:r>
            <a:endParaRPr lang="en-US" dirty="0" smtClean="0"/>
          </a:p>
          <a:p>
            <a:r>
              <a:rPr lang="th-TH" dirty="0" smtClean="0"/>
              <a:t>มีผู้เชี่ยวชาญทางการแพทย์สามารถรับมือในกรณีโรคติดเชื้อระบาดเช่น </a:t>
            </a:r>
            <a:r>
              <a:rPr lang="en-US" dirty="0" smtClean="0"/>
              <a:t>MERS-</a:t>
            </a:r>
            <a:r>
              <a:rPr lang="en-US" dirty="0" err="1" smtClean="0"/>
              <a:t>Cov</a:t>
            </a:r>
            <a:endParaRPr lang="en-US" dirty="0" smtClean="0"/>
          </a:p>
          <a:p>
            <a:r>
              <a:rPr lang="th-TH" dirty="0"/>
              <a:t>มีผู้เชี่ยวชาญทางการแพทย์สามารถรับมือใน</a:t>
            </a:r>
            <a:r>
              <a:rPr lang="th-TH" dirty="0" smtClean="0"/>
              <a:t>กรณีมีสารเคมีรั่วไหล</a:t>
            </a:r>
            <a:endParaRPr lang="en-US" dirty="0" smtClean="0"/>
          </a:p>
          <a:p>
            <a:r>
              <a:rPr lang="en-US" dirty="0" smtClean="0"/>
              <a:t>EOC </a:t>
            </a:r>
            <a:r>
              <a:rPr lang="th-TH" dirty="0" smtClean="0"/>
              <a:t>ของกระทรวง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59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7250"/>
            <a:ext cx="91440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356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จำนวนปฏิบัติการกู้ชีพ</a:t>
            </a:r>
            <a:endParaRPr lang="en-US" b="1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708730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5484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วิธีการแจ้งเหตุ</a:t>
            </a:r>
            <a:endParaRPr lang="en-US" b="1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63039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172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ประเภทของเหตุ </a:t>
            </a:r>
            <a:r>
              <a:rPr lang="en-US" b="1" dirty="0" smtClean="0"/>
              <a:t>5 </a:t>
            </a:r>
            <a:r>
              <a:rPr lang="th-TH" b="1" dirty="0" smtClean="0"/>
              <a:t>อันดับแรก</a:t>
            </a:r>
            <a:endParaRPr lang="en-US" b="1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470456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9179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ประเภทของเหตุ</a:t>
            </a:r>
            <a:endParaRPr lang="en-US" b="1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156256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092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ความรุนแรงของอาการ</a:t>
            </a:r>
            <a:endParaRPr lang="en-US" b="1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0801842"/>
              </p:ext>
            </p:extLst>
          </p:nvPr>
        </p:nvGraphicFramePr>
        <p:xfrm>
          <a:off x="457200" y="1676400"/>
          <a:ext cx="8229600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838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solidFill>
                            <a:schemeClr val="tx1"/>
                          </a:solidFill>
                        </a:rPr>
                        <a:t>17%</a:t>
                      </a:r>
                      <a:endParaRPr lang="en-US" sz="4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72%</a:t>
                      </a:r>
                      <a:endParaRPr lang="en-US" sz="4000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7%</a:t>
                      </a:r>
                      <a:endParaRPr lang="en-US" sz="4000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4%</a:t>
                      </a:r>
                      <a:endParaRPr lang="en-US" sz="4000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483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การให้บริการที่จุดเกิดเหตุ</a:t>
            </a:r>
            <a:endParaRPr lang="en-US" b="1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3273368"/>
              </p:ext>
            </p:extLst>
          </p:nvPr>
        </p:nvGraphicFramePr>
        <p:xfrm>
          <a:off x="457200" y="1600200"/>
          <a:ext cx="8153400" cy="4114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962400"/>
                <a:gridCol w="2286000"/>
                <a:gridCol w="1905000"/>
              </a:tblGrid>
              <a:tr h="8229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/>
                    </a:p>
                    <a:p>
                      <a:pPr algn="ctr"/>
                      <a:r>
                        <a:rPr lang="th-TH" sz="2400" b="1" dirty="0" smtClean="0"/>
                        <a:t>จำนวน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/>
                    </a:p>
                    <a:p>
                      <a:pPr algn="ctr"/>
                      <a:r>
                        <a:rPr lang="th-TH" sz="2400" b="1" dirty="0" smtClean="0"/>
                        <a:t>ร้อยละ</a:t>
                      </a:r>
                      <a:endParaRPr lang="en-US" sz="2400" b="1" dirty="0"/>
                    </a:p>
                  </a:txBody>
                  <a:tcPr/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Response time&lt; 10 minutes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18,192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89.16</a:t>
                      </a:r>
                      <a:endParaRPr lang="en-US" sz="2400" b="1" dirty="0"/>
                    </a:p>
                  </a:txBody>
                  <a:tcPr/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On scene time</a:t>
                      </a:r>
                      <a:r>
                        <a:rPr lang="en-US" sz="2400" b="1" baseline="0" dirty="0" smtClean="0"/>
                        <a:t> &lt; 10 minutes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18,968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92.97</a:t>
                      </a:r>
                      <a:endParaRPr lang="en-US" sz="2400" b="1" dirty="0"/>
                    </a:p>
                  </a:txBody>
                  <a:tcPr/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Distance to scene in 10 KM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19,612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96.12</a:t>
                      </a:r>
                      <a:endParaRPr lang="en-US" sz="2400" b="1" dirty="0"/>
                    </a:p>
                  </a:txBody>
                  <a:tcPr/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Scene to hospital in 10 KM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13,982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68.53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705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การดูแลรักษา</a:t>
            </a:r>
            <a:endParaRPr lang="en-US" b="1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5364543"/>
              </p:ext>
            </p:extLst>
          </p:nvPr>
        </p:nvGraphicFramePr>
        <p:xfrm>
          <a:off x="457200" y="1600200"/>
          <a:ext cx="8229600" cy="4572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352800"/>
                <a:gridCol w="2438400"/>
                <a:gridCol w="2438400"/>
              </a:tblGrid>
              <a:tr h="508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/>
                        <a:t>จำนวน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/>
                        <a:t>ร้อยละ</a:t>
                      </a:r>
                      <a:endParaRPr lang="en-US" sz="2000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th-TH" sz="2000" b="1" dirty="0" smtClean="0"/>
                        <a:t>รักษาและนำส่ง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20,037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98.21</a:t>
                      </a:r>
                      <a:endParaRPr lang="en-US" sz="2000" b="1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th-TH" sz="2000" b="1" dirty="0" smtClean="0"/>
                        <a:t>รักษาไม่นำส่ง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32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0.16</a:t>
                      </a:r>
                      <a:endParaRPr lang="en-US" sz="2000" b="1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th-TH" sz="2000" b="1" dirty="0" smtClean="0"/>
                        <a:t>รักษาและเสียชีวิตที่จุดเกิดเหตุ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14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0.07</a:t>
                      </a:r>
                      <a:endParaRPr lang="en-US" sz="2000" b="1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th-TH" sz="2000" b="1" dirty="0" smtClean="0"/>
                        <a:t>รักษาและเสียชีวิตระหว่างนำส่ง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0.10</a:t>
                      </a:r>
                      <a:endParaRPr lang="en-US" sz="2000" b="1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th-TH" sz="2000" b="1" dirty="0" smtClean="0"/>
                        <a:t>ไม่รักษา ไม่ประสงค์มาโรงพยาบาล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56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0.27</a:t>
                      </a:r>
                      <a:endParaRPr lang="en-US" sz="2000" b="1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th-TH" sz="2000" b="1" dirty="0" smtClean="0"/>
                        <a:t>ยกเลิก ไม่พบเหตุ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69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0.34</a:t>
                      </a:r>
                      <a:endParaRPr lang="en-US" sz="2000" b="1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th-TH" sz="2000" b="1" dirty="0" smtClean="0"/>
                        <a:t>เสียชีวิตก่อนไปถึง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33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0.16</a:t>
                      </a:r>
                      <a:endParaRPr lang="en-US" sz="2000" b="1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th-TH" sz="2000" b="1" dirty="0" smtClean="0"/>
                        <a:t>ไม่ระบุการดูแลรักษา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140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0.69</a:t>
                      </a:r>
                      <a:endParaRPr lang="en-US" sz="20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596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Emergency Medical dispatcher </a:t>
            </a:r>
            <a:endParaRPr lang="en-US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r>
              <a:rPr lang="th-TH" dirty="0" smtClean="0"/>
              <a:t>เป็นจุดเริ่มต้นของกระบวนการรักษาพยาบาล</a:t>
            </a:r>
          </a:p>
          <a:p>
            <a:r>
              <a:rPr lang="th-TH" dirty="0" smtClean="0"/>
              <a:t>ไม่ได้รับแจ้งเหตุและสั่งรถพยาบาลเท่านั้น</a:t>
            </a:r>
          </a:p>
          <a:p>
            <a:r>
              <a:rPr lang="th-TH" dirty="0" smtClean="0"/>
              <a:t>การให้คำปรึกษาทางการแพทย์ที่จุดเกิดเหตุและระหว่างนำส่งโรงพยาบาลเป็นสิ่งสำคัญต่อการรอดชีวิตของผู้บาดเจ็บหรือเจ็บป่วย</a:t>
            </a:r>
            <a:endParaRPr lang="en-US" dirty="0" smtClean="0"/>
          </a:p>
          <a:p>
            <a:r>
              <a:rPr lang="th-TH" dirty="0" smtClean="0"/>
              <a:t>ติดต่อประสานงานกับโรงพยาบาลเพื่อหาโรงพยาบาลที่เหมาะสมสำหรับผู้เจ็บป่วยรวมทั้งให้โรงพยาบาลปลายทางเตรียมรับผู้เจ็บป่วยได้อย่างเหมาะสม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98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จุดที่สุด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376</Words>
  <Application>Microsoft Office PowerPoint</Application>
  <PresentationFormat>On-screen Show (4:3)</PresentationFormat>
  <Paragraphs>99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Angsana New</vt:lpstr>
      <vt:lpstr>AR ESSENCE</vt:lpstr>
      <vt:lpstr>Arial</vt:lpstr>
      <vt:lpstr>Calibri</vt:lpstr>
      <vt:lpstr>Cordia New</vt:lpstr>
      <vt:lpstr>ชุดรูปแบบของ Office</vt:lpstr>
      <vt:lpstr>ผลการดำเนินงานระบบการแพทย์ฉุกเฉิน จังหวัดสงขลา</vt:lpstr>
      <vt:lpstr>จำนวนปฏิบัติการกู้ชีพ</vt:lpstr>
      <vt:lpstr>วิธีการแจ้งเหตุ</vt:lpstr>
      <vt:lpstr>ประเภทของเหตุ 5 อันดับแรก</vt:lpstr>
      <vt:lpstr>ประเภทของเหตุ</vt:lpstr>
      <vt:lpstr>ความรุนแรงของอาการ</vt:lpstr>
      <vt:lpstr>การให้บริการที่จุดเกิดเหตุ</vt:lpstr>
      <vt:lpstr>การดูแลรักษา</vt:lpstr>
      <vt:lpstr>Emergency Medical dispatcher </vt:lpstr>
      <vt:lpstr>ศูนย์รับแจ้งเหตุที่โรงพยาบาลหาดใหญ่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ผลการดำเนินงานระบบการแพทย์ฉุกเฉิน จังหวัดสงขลา</dc:title>
  <dc:creator>lenovo</dc:creator>
  <cp:lastModifiedBy>chayut keawmaha</cp:lastModifiedBy>
  <cp:revision>22</cp:revision>
  <cp:lastPrinted>2015-11-19T17:11:12Z</cp:lastPrinted>
  <dcterms:created xsi:type="dcterms:W3CDTF">2015-11-18T03:07:47Z</dcterms:created>
  <dcterms:modified xsi:type="dcterms:W3CDTF">2016-07-15T07:07:29Z</dcterms:modified>
</cp:coreProperties>
</file>