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9" r:id="rId2"/>
    <p:sldId id="278" r:id="rId3"/>
    <p:sldId id="270" r:id="rId4"/>
    <p:sldId id="272" r:id="rId5"/>
    <p:sldId id="267" r:id="rId6"/>
    <p:sldId id="266" r:id="rId7"/>
    <p:sldId id="259" r:id="rId8"/>
    <p:sldId id="268" r:id="rId9"/>
    <p:sldId id="262" r:id="rId10"/>
    <p:sldId id="258" r:id="rId11"/>
    <p:sldId id="264" r:id="rId12"/>
    <p:sldId id="265" r:id="rId13"/>
    <p:sldId id="260" r:id="rId14"/>
    <p:sldId id="261" r:id="rId15"/>
    <p:sldId id="279" r:id="rId16"/>
    <p:sldId id="274" r:id="rId17"/>
    <p:sldId id="275" r:id="rId18"/>
    <p:sldId id="276" r:id="rId19"/>
    <p:sldId id="273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2394" autoAdjust="0"/>
  </p:normalViewPr>
  <p:slideViewPr>
    <p:cSldViewPr snapToGrid="0">
      <p:cViewPr>
        <p:scale>
          <a:sx n="52" d="100"/>
          <a:sy n="52" d="100"/>
        </p:scale>
        <p:origin x="-186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79" d="2500"/>
        <a:sy n="2079" d="2500"/>
      </p:scale>
      <p:origin x="0" y="-1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EF67C-616F-4964-A569-4A0E29ECAED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D78C-C10C-4E28-AABB-FF9DEA08F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0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7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245D0C1C-0568-4B29-B1CD-059BED5B8D9E}" type="slidenum">
              <a:rPr lang="en-US" altLang="en-US" sz="1300"/>
              <a:pPr algn="r" eaLnBrk="1" hangingPunct="1"/>
              <a:t>4</a:t>
            </a:fld>
            <a:endParaRPr lang="th-TH" altLang="en-US" sz="13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2513"/>
            <a:ext cx="5680075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900" smtClean="0"/>
          </a:p>
        </p:txBody>
      </p:sp>
    </p:spTree>
    <p:extLst>
      <p:ext uri="{BB962C8B-B14F-4D97-AF65-F5344CB8AC3E}">
        <p14:creationId xmlns:p14="http://schemas.microsoft.com/office/powerpoint/2010/main" val="11103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http://www.deepsouthwatch.org/node/7942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D78C-C10C-4E28-AABB-FF9DEA08F3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http://www.deepsouthwatch.org/node/7942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D78C-C10C-4E28-AABB-FF9DEA08F3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5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7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1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3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1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7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F962-0C6F-4F29-B373-0F99128463C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A4FF-7B30-4AB6-8976-1537CF8AE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F5EF-E1DE-41F7-8828-4FE116BA765B}" type="slidenum">
              <a:rPr lang="en-US" altLang="en-US"/>
              <a:pPr/>
              <a:t>1</a:t>
            </a:fld>
            <a:endParaRPr lang="th-TH" altLang="en-US"/>
          </a:p>
        </p:txBody>
      </p:sp>
      <p:sp>
        <p:nvSpPr>
          <p:cNvPr id="163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D2A7EE7D-26AA-4E97-A6E6-181F519F6F9A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1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3552765A-0C62-4C57-9E1E-F989B163F9B6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1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388" name="Picture 5" descr="โฟโต้20"/>
          <p:cNvPicPr>
            <a:picLocks noChangeAspect="1" noChangeArrowheads="1"/>
          </p:cNvPicPr>
          <p:nvPr/>
        </p:nvPicPr>
        <p:blipFill>
          <a:blip r:embed="rId3">
            <a:lum bright="7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h-TH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6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EMS </a:t>
            </a:r>
            <a:r>
              <a:rPr lang="th-TH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ในพื้นที่เปราะบาง</a:t>
            </a:r>
          </a:p>
          <a:p>
            <a:pPr algn="ctr">
              <a:defRPr/>
            </a:pPr>
            <a:endParaRPr lang="th-TH" sz="3200" dirty="0" smtClean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นพ.</a:t>
            </a:r>
            <a:r>
              <a:rPr lang="th-TH" sz="3200" b="1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รุซ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ตา สาและ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รพ.ปัตตานี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พอ. (พิเศษ) 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นพ.โชค</a:t>
            </a:r>
            <a:r>
              <a:rPr lang="th-TH" sz="32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ชัย ขวัญพิชิต </a:t>
            </a:r>
            <a:r>
              <a:rPr lang="th-TH" sz="3200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อดีต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ผอ.ศูนย์</a:t>
            </a:r>
            <a:r>
              <a:rPr lang="th-TH" sz="3200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แพทย์ทหารบก </a:t>
            </a:r>
            <a:r>
              <a:rPr lang="th-TH" sz="3200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จชต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th-TH" sz="32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ผศ.นพ.ประสิทธิ์ วุฒิสุทธิเมธาวี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คณะแพทยศาสตร์ มอ.</a:t>
            </a: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ดร.นพ.</a:t>
            </a:r>
            <a:r>
              <a:rPr lang="th-TH" sz="3200" b="1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วร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สิทธิ์ ศรศรีวิชัย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สพฉ. มูลนิธิสุขภาพภาคใต้ มอ.</a:t>
            </a:r>
            <a:endParaRPr lang="th-TH" sz="32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14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deepsouthwatch.org/sites/default/files/u3/2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0"/>
            <a:ext cx="9144000" cy="1325563"/>
          </a:xfrm>
        </p:spPr>
        <p:txBody>
          <a:bodyPr/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อันดับพื้นที่เกิดเหตุ ระดับ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จังหวัดและ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อำเภอ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2558</a:t>
            </a:r>
            <a:endParaRPr lang="en-GB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92320"/>
              </p:ext>
            </p:extLst>
          </p:nvPr>
        </p:nvGraphicFramePr>
        <p:xfrm>
          <a:off x="0" y="1052445"/>
          <a:ext cx="9144000" cy="5772747"/>
        </p:xfrm>
        <a:graphic>
          <a:graphicData uri="http://schemas.openxmlformats.org/drawingml/2006/table">
            <a:tbl>
              <a:tblPr/>
              <a:tblGrid>
                <a:gridCol w="894521"/>
                <a:gridCol w="1954695"/>
                <a:gridCol w="1507435"/>
                <a:gridCol w="2219740"/>
                <a:gridCol w="1341783"/>
                <a:gridCol w="1225826"/>
              </a:tblGrid>
              <a:tr h="607247"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 dirty="0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อันดับ</a:t>
                      </a:r>
                      <a:endParaRPr lang="th-TH" sz="32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อำเภอ</a:t>
                      </a:r>
                      <a:endParaRPr lang="th-TH" sz="3200" b="1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จังหวัด</a:t>
                      </a:r>
                      <a:endParaRPr lang="th-TH" sz="3200" b="1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 dirty="0" smtClean="0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เหตุการณ์</a:t>
                      </a:r>
                      <a:endParaRPr lang="th-TH" sz="32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เสียชีวิต</a:t>
                      </a:r>
                      <a:endParaRPr lang="th-TH" sz="3200" b="1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3200" b="1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บาดเจ็บ</a:t>
                      </a:r>
                      <a:endParaRPr lang="th-TH" sz="3200" b="1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เมืองยะลา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ยะลา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 err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บันนังสตา</a:t>
                      </a:r>
                      <a:endParaRPr lang="th-TH" sz="28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ยะลา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45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รามัน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ยะลา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ระแงะ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นราธิวาส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34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16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39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โคกโพธิ์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ปัตตานี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รือเสาะ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นราธิวาส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32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เมืองนราธิวาส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นราธิวาส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สายบุรี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ปัตตานี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14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28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ยะรัง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ปัตตานี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24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บาเจาะ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นราธิวาส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24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</a:t>
                      </a:r>
                    </a:p>
                  </a:txBody>
                  <a:tcPr marL="44915" marR="44915" marT="44915" marB="4491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deepsouthwatch.org/sites/default/files/u3/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6"/>
            <a:ext cx="91440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ภูมิ</a:t>
            </a:r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หลังของผู้เสียชีวิต</a:t>
            </a:r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แยกตามเป้าหมายเข้มแข็ง</a:t>
            </a:r>
            <a:r>
              <a:rPr lang="en-US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อ่อนแอ</a:t>
            </a:r>
            <a:r>
              <a:rPr lang="en-US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2558</a:t>
            </a:r>
            <a:endParaRPr lang="en-GB" sz="3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deepsouthwatch.org/sites/default/files/u3/4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9091"/>
          <a:stretch/>
        </p:blipFill>
        <p:spPr bwMode="auto">
          <a:xfrm>
            <a:off x="0" y="1151907"/>
            <a:ext cx="9144000" cy="57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deepsouthwatch.org/sites/default/files/u3/5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3" b="8571"/>
          <a:stretch/>
        </p:blipFill>
        <p:spPr bwMode="auto">
          <a:xfrm>
            <a:off x="0" y="1246219"/>
            <a:ext cx="9144000" cy="55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20746"/>
            <a:ext cx="9227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ภูมิหลังผู้บาดเจ็บเสียชีวิตแยกตามเป้าหมายเข้มแข็ง</a:t>
            </a:r>
            <a:r>
              <a:rPr lang="en-US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อ่อนแอ</a:t>
            </a:r>
            <a:r>
              <a:rPr lang="en-US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2558</a:t>
            </a:r>
            <a:endParaRPr lang="en-GB" sz="3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70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3399-3409-42E2-A22B-00EE06C88636}" type="slidenum">
              <a:rPr lang="en-US" altLang="en-US"/>
              <a:pPr/>
              <a:t>15</a:t>
            </a:fld>
            <a:endParaRPr lang="th-TH" altLang="en-US"/>
          </a:p>
        </p:txBody>
      </p:sp>
      <p:sp>
        <p:nvSpPr>
          <p:cNvPr id="1229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29855F3E-4ED6-4AB7-B872-B2769F5603DA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15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2" b="3021"/>
          <a:stretch>
            <a:fillRect/>
          </a:stretch>
        </p:blipFill>
        <p:spPr bwMode="auto">
          <a:xfrm>
            <a:off x="0" y="0"/>
            <a:ext cx="8316913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177642" y="4275117"/>
            <a:ext cx="3867487" cy="1612591"/>
          </a:xfrm>
          <a:prstGeom prst="wedgeEllipseCallout">
            <a:avLst>
              <a:gd name="adj1" fmla="val -40418"/>
              <a:gd name="adj2" fmla="val -71791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0673" tIns="50339" rIns="100673" bIns="50339" rtlCol="0" anchor="ctr"/>
          <a:lstStyle/>
          <a:p>
            <a:pPr lvl="0" algn="ctr" defTabSz="1006795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Online Security &amp; Safety Resource</a:t>
            </a:r>
            <a:br>
              <a:rPr lang="en-US" sz="3200" kern="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3200" kern="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bit.ly/</a:t>
            </a:r>
            <a:r>
              <a:rPr lang="en-US" sz="3200" kern="0" dirty="0" err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securitysafety</a:t>
            </a:r>
            <a:r>
              <a:rPr lang="en-US" sz="3200" kern="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98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B2A9-CAF1-4FF6-82A6-9F3F201D5EEA}" type="slidenum">
              <a:rPr lang="en-US" altLang="en-US"/>
              <a:pPr/>
              <a:t>16</a:t>
            </a:fld>
            <a:endParaRPr lang="th-TH" altLang="en-US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r="14580"/>
          <a:stretch/>
        </p:blipFill>
        <p:spPr bwMode="auto">
          <a:xfrm>
            <a:off x="-182880" y="-228600"/>
            <a:ext cx="936345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B47F6B7A-1D25-4D1B-B45C-08075A3A119B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16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55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A4B5E593-976F-4B2A-A0B0-EF89AEDC2906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16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00613" y="1959430"/>
            <a:ext cx="4705174" cy="842516"/>
          </a:xfrm>
          <a:prstGeom prst="wedgeEllipseCallout">
            <a:avLst>
              <a:gd name="adj1" fmla="val -27259"/>
              <a:gd name="adj2" fmla="val -88743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0673" tIns="50339" rIns="100673" bIns="50339" rtlCol="0" anchor="ctr"/>
          <a:lstStyle/>
          <a:p>
            <a:pPr lvl="0" algn="ctr" defTabSz="1006795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www.deepsouthVIS.org</a:t>
            </a:r>
            <a:endParaRPr lang="en-US" sz="3600" kern="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719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64" r="18582" b="20970"/>
          <a:stretch/>
        </p:blipFill>
        <p:spPr>
          <a:xfrm>
            <a:off x="0" y="184177"/>
            <a:ext cx="9144000" cy="632635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403273" y="546266"/>
            <a:ext cx="3624519" cy="842516"/>
          </a:xfrm>
          <a:prstGeom prst="wedgeEllipseCallout">
            <a:avLst>
              <a:gd name="adj1" fmla="val -37017"/>
              <a:gd name="adj2" fmla="val 81808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0673" tIns="50339" rIns="100673" bIns="50339" rtlCol="0" anchor="ctr"/>
          <a:lstStyle/>
          <a:p>
            <a:pPr lvl="0" algn="ctr" defTabSz="1006795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www.K4DS.org</a:t>
            </a:r>
            <a:endParaRPr lang="en-US" sz="3600" kern="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5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515"/>
          <a:stretch/>
        </p:blipFill>
        <p:spPr>
          <a:xfrm>
            <a:off x="10948" y="1520643"/>
            <a:ext cx="9147229" cy="52245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91452" y="300128"/>
            <a:ext cx="5132684" cy="842516"/>
          </a:xfrm>
          <a:prstGeom prst="wedgeEllipseCallout">
            <a:avLst>
              <a:gd name="adj1" fmla="val -40569"/>
              <a:gd name="adj2" fmla="val 75926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0673" tIns="50339" rIns="100673" bIns="50339" rtlCol="0" anchor="ctr"/>
          <a:lstStyle/>
          <a:p>
            <a:pPr lvl="0" algn="ctr" defTabSz="1006795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www.deepsouthwatch.org</a:t>
            </a:r>
            <a:endParaRPr lang="en-US" sz="3600" kern="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7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396655"/>
            <a:ext cx="8820471" cy="59480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DFA82-7CF5-4086-BF59-207BCAA5B10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5047" y="-1140953"/>
            <a:ext cx="6853905" cy="914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82245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 bomb </a:t>
            </a:r>
            <a:r>
              <a:rPr lang="th-TH" altLang="en-US" sz="44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รร</a:t>
            </a:r>
            <a:r>
              <a:rPr lang="th-TH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en-US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Southern View</a:t>
            </a:r>
            <a:r>
              <a:rPr lang="th-TH" altLang="en-US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จ.</a:t>
            </a:r>
            <a:r>
              <a:rPr lang="th-TH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ปัตตานี </a:t>
            </a:r>
            <a:r>
              <a:rPr lang="en-US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23 </a:t>
            </a:r>
            <a:r>
              <a:rPr lang="th-TH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</a:t>
            </a:r>
            <a:r>
              <a:rPr lang="en-US" altLang="en-US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ค.</a:t>
            </a:r>
            <a:r>
              <a:rPr lang="en-US" alt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59</a:t>
            </a:r>
            <a:endParaRPr lang="en-US" altLang="en-US" sz="4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F5EF-E1DE-41F7-8828-4FE116BA765B}" type="slidenum">
              <a:rPr lang="en-US" altLang="en-US"/>
              <a:pPr/>
              <a:t>20</a:t>
            </a:fld>
            <a:endParaRPr lang="th-TH" altLang="en-US"/>
          </a:p>
        </p:txBody>
      </p:sp>
      <p:sp>
        <p:nvSpPr>
          <p:cNvPr id="163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D2A7EE7D-26AA-4E97-A6E6-181F519F6F9A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20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3552765A-0C62-4C57-9E1E-F989B163F9B6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20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388" name="Picture 5" descr="โฟโต้20"/>
          <p:cNvPicPr>
            <a:picLocks noChangeAspect="1" noChangeArrowheads="1"/>
          </p:cNvPicPr>
          <p:nvPr/>
        </p:nvPicPr>
        <p:blipFill>
          <a:blip r:embed="rId3">
            <a:lum bright="7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h-TH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6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EMS </a:t>
            </a:r>
            <a:r>
              <a:rPr lang="th-TH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ในพื้นที่เปราะบาง</a:t>
            </a:r>
          </a:p>
          <a:p>
            <a:pPr algn="ctr">
              <a:defRPr/>
            </a:pPr>
            <a:endParaRPr lang="th-TH" sz="3200" dirty="0" smtClean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นพ.</a:t>
            </a:r>
            <a:r>
              <a:rPr lang="th-TH" sz="3200" b="1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รุซ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ตา สาและ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รพ.ปัตตานี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พอ. (พิเศษ) 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นพ.โชค</a:t>
            </a:r>
            <a:r>
              <a:rPr lang="th-TH" sz="32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ชัย ขวัญพิชิต </a:t>
            </a:r>
            <a:r>
              <a:rPr lang="th-TH" sz="3200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อดีต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ผอ.ศูนย์</a:t>
            </a:r>
            <a:r>
              <a:rPr lang="th-TH" sz="3200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แพทย์ทหารบก </a:t>
            </a:r>
            <a:r>
              <a:rPr lang="th-TH" sz="3200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จชต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th-TH" sz="32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ผศ.นพ.ประสิทธิ์ วุฒิสุทธิเมธาวี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คณะแพทยศาสตร์ มอ.</a:t>
            </a: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ดร.นพ.</a:t>
            </a:r>
            <a:r>
              <a:rPr lang="th-TH" sz="3200" b="1" dirty="0" err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วร</a:t>
            </a:r>
            <a:r>
              <a:rPr lang="th-TH" sz="32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สิทธิ์ ศรศรีวิชัย </a:t>
            </a:r>
            <a:r>
              <a:rPr lang="th-TH" sz="3200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สพฉ. มูลนิธิสุขภาพภาคใต้ มอ.</a:t>
            </a:r>
            <a:endParaRPr lang="th-TH" sz="3200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019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8CD1-DD60-46CE-B180-E191358F08AE}" type="slidenum">
              <a:rPr lang="en-US" altLang="en-US"/>
              <a:pPr/>
              <a:t>3</a:t>
            </a:fld>
            <a:endParaRPr lang="th-TH" altLang="en-US"/>
          </a:p>
        </p:txBody>
      </p:sp>
      <p:sp>
        <p:nvSpPr>
          <p:cNvPr id="112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B4FCF43B-3543-4028-AFEE-7D8BA8831B18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3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850D8882-0599-41DA-820A-82BA5659FDAE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3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268" name="Picture 4" descr="IMG_08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C71CBBEF-F6B6-48FC-9C7E-36F916063973}" type="slidenum">
              <a:rPr lang="en-US" altLang="en-US"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rPr>
              <a:pPr algn="r" eaLnBrk="1" hangingPunct="1"/>
              <a:t>3</a:t>
            </a:fld>
            <a:endParaRPr lang="th-TH" altLang="en-US" sz="1200">
              <a:solidFill>
                <a:srgbClr val="89898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50E0811A-82D5-4742-B055-415BB3704842}" type="slidenum">
              <a:rPr lang="en-US" altLang="en-US"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rPr>
              <a:pPr algn="r" eaLnBrk="1" hangingPunct="1"/>
              <a:t>3</a:t>
            </a:fld>
            <a:endParaRPr lang="th-TH" altLang="en-US" sz="1200">
              <a:solidFill>
                <a:srgbClr val="89898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8005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1944687"/>
          </a:xfrm>
          <a:prstGeom prst="roundRect">
            <a:avLst>
              <a:gd name="adj" fmla="val 7019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AU" altLang="en-US" sz="33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seems as if some barrier has been broken</a:t>
            </a:r>
          </a:p>
          <a:p>
            <a:pPr algn="ctr">
              <a:lnSpc>
                <a:spcPct val="95000"/>
              </a:lnSpc>
            </a:pPr>
            <a:r>
              <a:rPr lang="en-AU" altLang="en-US" sz="33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anyone can be regarded as a target,</a:t>
            </a:r>
          </a:p>
          <a:p>
            <a:pPr algn="ctr">
              <a:lnSpc>
                <a:spcPct val="95000"/>
              </a:lnSpc>
            </a:pPr>
            <a:r>
              <a:rPr lang="en-AU" altLang="en-US" sz="33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those bringing food to the hungry</a:t>
            </a:r>
          </a:p>
          <a:p>
            <a:pPr algn="ctr">
              <a:lnSpc>
                <a:spcPct val="95000"/>
              </a:lnSpc>
            </a:pPr>
            <a:r>
              <a:rPr lang="en-AU" altLang="en-US" sz="33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medical care to the wounded.”</a:t>
            </a:r>
            <a:endParaRPr lang="en-US" altLang="en-US" sz="3600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287338" y="6105525"/>
            <a:ext cx="8569325" cy="736600"/>
          </a:xfrm>
          <a:prstGeom prst="roundRect">
            <a:avLst>
              <a:gd name="adj" fmla="val 12579"/>
            </a:avLst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FF3300"/>
                </a:solidFill>
                <a:latin typeface="Browallia New" panose="020B0604020202020204" pitchFamily="34" charset="-34"/>
                <a:cs typeface="Times New Roman" panose="02020603050405020304" pitchFamily="18" charset="0"/>
              </a:rPr>
              <a:t>~ </a:t>
            </a:r>
            <a:r>
              <a:rPr lang="en-AU" altLang="en-US">
                <a:solidFill>
                  <a:srgbClr val="FF3300"/>
                </a:solidFill>
                <a:latin typeface="Browallia New" panose="020B0604020202020204" pitchFamily="34" charset="-34"/>
                <a:cs typeface="Times New Roman" panose="02020603050405020304" pitchFamily="18" charset="0"/>
              </a:rPr>
              <a:t>Mary Robinson </a:t>
            </a:r>
            <a:r>
              <a:rPr lang="en-US" altLang="en-US">
                <a:solidFill>
                  <a:srgbClr val="FF3300"/>
                </a:solidFill>
                <a:latin typeface="Browallia New" panose="020B0604020202020204" pitchFamily="34" charset="-34"/>
                <a:cs typeface="Times New Roman" panose="02020603050405020304" pitchFamily="18" charset="0"/>
              </a:rPr>
              <a:t>~</a:t>
            </a:r>
            <a:r>
              <a:rPr lang="en-AU" altLang="en-US">
                <a:solidFill>
                  <a:srgbClr val="FF3300"/>
                </a:solidFill>
                <a:latin typeface="Browallia New" panose="020B0604020202020204" pitchFamily="34" charset="-34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AU" altLang="en-US">
                <a:solidFill>
                  <a:srgbClr val="FF3300"/>
                </a:solidFill>
                <a:latin typeface="Browallia New" panose="020B0604020202020204" pitchFamily="34" charset="-34"/>
                <a:cs typeface="Times New Roman" panose="02020603050405020304" pitchFamily="18" charset="0"/>
              </a:rPr>
              <a:t>U.N. High Commissioner for Human Rights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380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986E-36DB-4CF6-BC68-1686241E3F73}" type="slidenum">
              <a:rPr lang="en-US" altLang="en-US"/>
              <a:pPr/>
              <a:t>4</a:t>
            </a:fld>
            <a:endParaRPr lang="th-TH" altLang="en-US"/>
          </a:p>
        </p:txBody>
      </p:sp>
      <p:pic>
        <p:nvPicPr>
          <p:cNvPr id="13315" name="Picture 5" descr="DS10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4"/>
          <a:stretch>
            <a:fillRect/>
          </a:stretch>
        </p:blipFill>
        <p:spPr bwMode="auto">
          <a:xfrm>
            <a:off x="0" y="1628775"/>
            <a:ext cx="91440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22C96E36-C38F-4038-88B8-7C67FC536414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4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495ED4FA-D28B-4011-B0E3-B08BABCF8346}" type="slidenum">
              <a:rPr lang="en-US" altLang="en-US" sz="1400">
                <a:latin typeface="Browallia New" panose="020B0604020202020204" pitchFamily="34" charset="-34"/>
                <a:cs typeface="Browallia New" panose="020B0604020202020204" pitchFamily="34" charset="-34"/>
              </a:rPr>
              <a:pPr algn="r" eaLnBrk="1" hangingPunct="1"/>
              <a:t>4</a:t>
            </a:fld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65125" y="6161088"/>
            <a:ext cx="7446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ที่มา</a:t>
            </a:r>
            <a:r>
              <a:rPr lang="en-US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altLang="en-US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ผศ.ดร.ศรีสมภพ จิตร์ภิรมย์ศรี คณะรัฐศาสตร์ มหาวิทยาลัยสงขลานครินทร์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534025" y="2730500"/>
            <a:ext cx="1485900" cy="914400"/>
          </a:xfrm>
          <a:prstGeom prst="wedgeRoundRectCallout">
            <a:avLst>
              <a:gd name="adj1" fmla="val 129273"/>
              <a:gd name="adj2" fmla="val -109551"/>
              <a:gd name="adj3" fmla="val 16667"/>
            </a:avLst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เสียชีวิต </a:t>
            </a:r>
            <a:r>
              <a:rPr lang="en-US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&gt; 800 </a:t>
            </a:r>
            <a:r>
              <a:rPr lang="th-TH" altLang="en-US">
                <a:latin typeface="Browallia New" panose="020B0604020202020204" pitchFamily="34" charset="-34"/>
                <a:cs typeface="Browallia New" panose="020B0604020202020204" pitchFamily="34" charset="-34"/>
              </a:rPr>
              <a:t>ราย</a:t>
            </a:r>
          </a:p>
        </p:txBody>
      </p:sp>
      <p:sp>
        <p:nvSpPr>
          <p:cNvPr id="13319" name="Title 1"/>
          <p:cNvSpPr>
            <a:spLocks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en-US" sz="4400" b="1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จำนวนเหตุการณ์ตั้งแต่ </a:t>
            </a:r>
            <a:r>
              <a:rPr lang="en-US" altLang="en-US" sz="4400" b="1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2536 - 2547</a:t>
            </a:r>
            <a:endParaRPr lang="th-TH" altLang="en-US" sz="4400" b="1">
              <a:solidFill>
                <a:schemeClr val="tx2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687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ไม่สงบจังหวัด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ชายแดนใต้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ปี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2547-2558</a:t>
            </a:r>
            <a:endParaRPr lang="en-GB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ทั้งสิ้น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15,374 เหตุการณ์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เฉลี่ย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ปีละ 1,281 เหตุการณ์ </a:t>
            </a:r>
            <a:endParaRPr lang="en-US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fontAlgn="base"/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แนวโน้ม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เหตุการณ์ทั้งหมด 12 ปี จะพบว่ามีจุดตัดของเหตุการณ์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ใหญ่ๆ </a:t>
            </a:r>
            <a:endParaRPr lang="en-US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fontAlgn="base"/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ปี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2547-2550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เฉลี่ย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ปีละ 1,926 ครั้ง </a:t>
            </a:r>
            <a:endParaRPr lang="en-US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fontAlgn="base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2551-2558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เฉลี่ย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ปีละ 959 ครั้ง</a:t>
            </a:r>
          </a:p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ผู้เสียชีวิต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6,543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 เฉลี่ยปีละ 545 ราย </a:t>
            </a:r>
            <a:endParaRPr lang="en-US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ที่ได้รับบาดเจ็บ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11,919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 เฉลี่ยปีละ 993 ราย </a:t>
            </a:r>
            <a:endParaRPr lang="th-TH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อัตราป่วยตาย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35.4%</a:t>
            </a:r>
          </a:p>
          <a:p>
            <a:pPr marL="0" indent="0">
              <a:buNone/>
            </a:pPr>
            <a:endParaRPr lang="en-GB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Picture 2" descr="http://deepsouthwatch.org/sites/default/files/u3/8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91111" r="28678" b="1839"/>
          <a:stretch/>
        </p:blipFill>
        <p:spPr bwMode="auto">
          <a:xfrm>
            <a:off x="756745" y="6232636"/>
            <a:ext cx="5917324" cy="4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deepsouthwatch.org/sites/default/files/u3/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deepsouthwatch.org/sites/default/files/u3/deep_south_situation_2004-2015x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เหตุการณ์ความไม่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สงบ ปี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2558</a:t>
            </a:r>
            <a:endParaRPr lang="en-GB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จำนวนเหตุการณ์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ทั้งสิ้น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674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ที่สุดในรอบ 12 ปี</a:t>
            </a:r>
          </a:p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ผู้เสียชีวิต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ทั้งสิ้น 246 ราย เฉลี่ยเดือนละ 20 ราย </a:t>
            </a:r>
            <a:endParaRPr lang="en-US" sz="3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fontAlgn="base"/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ผู้บาดเจ็บ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ทั้งสิ้น 544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 เฉลี่ย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เดือนละ 45 ราย</a:t>
            </a:r>
          </a:p>
          <a:p>
            <a:endParaRPr lang="en-GB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Picture 2" descr="http://deepsouthwatch.org/sites/default/files/u3/8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91111" r="28678" b="1839"/>
          <a:stretch/>
        </p:blipFill>
        <p:spPr bwMode="auto">
          <a:xfrm>
            <a:off x="756745" y="6400801"/>
            <a:ext cx="5917324" cy="4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สถิติปี 2558 จำแนก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ตามประเภทเหตุการณ์</a:t>
            </a:r>
            <a:endParaRPr lang="en-GB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20785"/>
              </p:ext>
            </p:extLst>
          </p:nvPr>
        </p:nvGraphicFramePr>
        <p:xfrm>
          <a:off x="628650" y="2296319"/>
          <a:ext cx="7886701" cy="3653790"/>
        </p:xfrm>
        <a:graphic>
          <a:graphicData uri="http://schemas.openxmlformats.org/drawingml/2006/table">
            <a:tbl>
              <a:tblPr/>
              <a:tblGrid>
                <a:gridCol w="2628900"/>
                <a:gridCol w="2185988"/>
                <a:gridCol w="1871663"/>
                <a:gridCol w="1200150"/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2800" b="1" dirty="0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ประเภทเหตุการณ์</a:t>
                      </a:r>
                      <a:endParaRPr lang="th-TH" sz="28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2800" b="1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จำนวนเหตุการณ์</a:t>
                      </a:r>
                      <a:endParaRPr lang="th-TH" sz="2800" b="1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2800" b="1" dirty="0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เสียชีวิต</a:t>
                      </a:r>
                      <a:endParaRPr lang="th-TH" sz="28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th-TH" sz="2800" b="1" dirty="0">
                          <a:solidFill>
                            <a:srgbClr val="A52A2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บาดเจ็บ</a:t>
                      </a:r>
                      <a:endParaRPr lang="th-TH" sz="28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ยิง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299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184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177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ระเบิด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224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27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362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วางเพลิง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พบศพ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19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19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ประเภทเหตุการณ์อื่นๆ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11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ก่อกวนสร้างสถานการณ์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59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ไม่มีผู้เสียชีวิต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541" y="2387214"/>
            <a:ext cx="266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   </a:t>
            </a:r>
            <a:endParaRPr kumimoji="0" lang="en-US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2" descr="http://deepsouthwatch.org/sites/default/files/u3/8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91111" r="28678" b="1839"/>
          <a:stretch/>
        </p:blipFill>
        <p:spPr bwMode="auto">
          <a:xfrm>
            <a:off x="756745" y="6400801"/>
            <a:ext cx="5917324" cy="4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465</Words>
  <Application>Microsoft Office PowerPoint</Application>
  <PresentationFormat>นำเสนอทางหน้าจอ (4:3)</PresentationFormat>
  <Paragraphs>166</Paragraphs>
  <Slides>20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ความไม่สงบจังหวัดชายแดนใต้ ปี 2547-2558</vt:lpstr>
      <vt:lpstr>งานนำเสนอ PowerPoint</vt:lpstr>
      <vt:lpstr>งานนำเสนอ PowerPoint</vt:lpstr>
      <vt:lpstr>เหตุการณ์ความไม่สงบ ปี 2558</vt:lpstr>
      <vt:lpstr>สถิติปี 2558 จำแนกตามประเภทเหตุการณ์</vt:lpstr>
      <vt:lpstr>งานนำเสนอ PowerPoint</vt:lpstr>
      <vt:lpstr>10 อันดับพื้นที่เกิดเหตุ ระดับจังหวัดและอำเภอ 2558</vt:lpstr>
      <vt:lpstr>งานนำเสนอ PowerPoint</vt:lpstr>
      <vt:lpstr>ภูมิหลังของผู้เสียชีวิตแยกตามเป้าหมายเข้มแข็ง/อ่อนแอ 2558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Kaew</dc:creator>
  <cp:lastModifiedBy>adman</cp:lastModifiedBy>
  <cp:revision>26</cp:revision>
  <dcterms:created xsi:type="dcterms:W3CDTF">2016-09-01T02:59:23Z</dcterms:created>
  <dcterms:modified xsi:type="dcterms:W3CDTF">2016-09-02T05:28:09Z</dcterms:modified>
</cp:coreProperties>
</file>