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2" r:id="rId3"/>
    <p:sldId id="260" r:id="rId4"/>
    <p:sldId id="264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5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3A403-A85C-4C7A-8473-EB6FB9C9435B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C51B-B073-4CB3-87CA-DD82F1B759E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51B-B073-4CB3-87CA-DD82F1B759EB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A3A62-88CD-4D7F-8B59-9B38B032532C}" type="slidenum">
              <a:rPr lang="en-US" smtClean="0"/>
              <a:pPr/>
              <a:t>3</a:t>
            </a:fld>
            <a:endParaRPr lang="th-TH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01745-0151-4436-9D47-B20EAD9CA07A}" type="slidenum">
              <a:rPr lang="en-US" smtClean="0"/>
              <a:pPr/>
              <a:t>14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7680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D146F-C289-4DB5-94F2-79BBA6C9DB47}" type="slidenum">
              <a:rPr lang="en-US" smtClean="0"/>
              <a:pPr/>
              <a:t>18</a:t>
            </a:fld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92F20-DEFA-4B1D-8A93-2932C740867E}" type="slidenum">
              <a:rPr lang="en-US" smtClean="0"/>
              <a:pPr/>
              <a:t>19</a:t>
            </a:fld>
            <a:endParaRPr lang="th-TH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51B-B073-4CB3-87CA-DD82F1B759EB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F8ABAE-4D86-4178-ABA0-AC522A6E6ABA}" type="datetimeFigureOut">
              <a:rPr lang="th-TH" smtClean="0"/>
              <a:pPr/>
              <a:t>20/11/60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D94F10-2E65-4879-B7D1-B053D8D1B56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6.jpe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10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0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1775" y="549275"/>
            <a:ext cx="397416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ศูนย์กู้ชีพ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- </a:t>
            </a:r>
            <a:r>
              <a:rPr lang="th-TH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IT๙" pitchFamily="34" charset="-34"/>
                <a:cs typeface="TH SarabunIT๙" pitchFamily="34" charset="-34"/>
              </a:rPr>
              <a:t>กู้ภัย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2863" y="1412875"/>
            <a:ext cx="447911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เทศบาลนครรังสิต</a:t>
            </a:r>
          </a:p>
        </p:txBody>
      </p:sp>
      <p:pic>
        <p:nvPicPr>
          <p:cNvPr id="7172" name="Picture 4" descr="G:\ทำป้ายโลอัพ\logo กู้ชีพกู้ภัย co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2518" y="322263"/>
            <a:ext cx="17272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4638"/>
            <a:ext cx="22479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ทำป้ายโลอัพ\SAM_1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492896"/>
            <a:ext cx="7805066" cy="372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500166" y="6134100"/>
            <a:ext cx="6715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0 2567 4944 - 6 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ต่อ 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12 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(รถพยาบาล)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850" y="1195388"/>
            <a:ext cx="8488363" cy="516257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E428C0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14678" y="71414"/>
            <a:ext cx="5910273" cy="1303337"/>
            <a:chOff x="2627784" y="545004"/>
            <a:chExt cx="4392488" cy="1302121"/>
          </a:xfrm>
        </p:grpSpPr>
        <p:pic>
          <p:nvPicPr>
            <p:cNvPr id="17419" name="Picture 2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545004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840580" y="698847"/>
              <a:ext cx="3384090" cy="769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บุคลากรประจำศูนย์</a:t>
              </a:r>
              <a:endPara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+mn-cs"/>
              </a:endParaRPr>
            </a:p>
          </p:txBody>
        </p:sp>
      </p:grpSp>
      <p:pic>
        <p:nvPicPr>
          <p:cNvPr id="17412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97175" y="1851025"/>
            <a:ext cx="35401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500562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sz="4000" b="1" dirty="0" smtClean="0">
                <a:ln w="0"/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พยาบาลวิชาชีพประจำศูนย์กู้ชีพ  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2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 คน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     พยาบาลนอกจ้างเหมา </a:t>
            </a:r>
            <a:r>
              <a:rPr lang="th-TH" sz="44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5</a:t>
            </a:r>
            <a:r>
              <a:rPr lang="en-US" sz="44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 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คน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     เจ้าหน้าที่ปฏิบัติการขั้นพื้นฐาน (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EMT-B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) 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8 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คน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     เจ้าหน้าที่ปฏิบัติการเบื้องต้น (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FR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) 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6 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คน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sz="40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     เจ้าหน้าที่ธุรการ  - คน</a:t>
            </a:r>
          </a:p>
        </p:txBody>
      </p:sp>
      <p:pic>
        <p:nvPicPr>
          <p:cNvPr id="17414" name="Picture 15"/>
          <p:cNvPicPr>
            <a:picLocks noChangeAspect="1"/>
          </p:cNvPicPr>
          <p:nvPr/>
        </p:nvPicPr>
        <p:blipFill>
          <a:blip r:embed="rId4" cstate="print"/>
          <a:srcRect l="23000" t="3592" r="53857" b="80266"/>
          <a:stretch>
            <a:fillRect/>
          </a:stretch>
        </p:blipFill>
        <p:spPr bwMode="auto">
          <a:xfrm>
            <a:off x="714348" y="2786058"/>
            <a:ext cx="5190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6"/>
          <p:cNvPicPr>
            <a:picLocks noChangeAspect="1"/>
          </p:cNvPicPr>
          <p:nvPr/>
        </p:nvPicPr>
        <p:blipFill>
          <a:blip r:embed="rId4" cstate="print"/>
          <a:srcRect l="23000" t="3592" r="53857" b="80266"/>
          <a:stretch>
            <a:fillRect/>
          </a:stretch>
        </p:blipFill>
        <p:spPr bwMode="auto">
          <a:xfrm>
            <a:off x="714348" y="3429000"/>
            <a:ext cx="5190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/>
          <p:cNvPicPr>
            <a:picLocks noChangeAspect="1"/>
          </p:cNvPicPr>
          <p:nvPr/>
        </p:nvPicPr>
        <p:blipFill>
          <a:blip r:embed="rId4" cstate="print"/>
          <a:srcRect l="80856" t="-446" b="78250"/>
          <a:stretch>
            <a:fillRect/>
          </a:stretch>
        </p:blipFill>
        <p:spPr bwMode="auto">
          <a:xfrm>
            <a:off x="757238" y="1285860"/>
            <a:ext cx="4571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8"/>
          <p:cNvPicPr>
            <a:picLocks noChangeAspect="1"/>
          </p:cNvPicPr>
          <p:nvPr/>
        </p:nvPicPr>
        <p:blipFill>
          <a:blip r:embed="rId4" cstate="print"/>
          <a:srcRect l="80856" t="-446" b="78250"/>
          <a:stretch>
            <a:fillRect/>
          </a:stretch>
        </p:blipFill>
        <p:spPr bwMode="auto">
          <a:xfrm>
            <a:off x="785786" y="2071678"/>
            <a:ext cx="500066" cy="4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/>
          <p:cNvPicPr>
            <a:picLocks noChangeAspect="1"/>
          </p:cNvPicPr>
          <p:nvPr/>
        </p:nvPicPr>
        <p:blipFill>
          <a:blip r:embed="rId4" cstate="print"/>
          <a:srcRect l="23000" t="3592" r="53857" b="80266"/>
          <a:stretch>
            <a:fillRect/>
          </a:stretch>
        </p:blipFill>
        <p:spPr bwMode="auto">
          <a:xfrm>
            <a:off x="714348" y="4071942"/>
            <a:ext cx="5000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รูปภาพ 14" descr="1622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929066"/>
            <a:ext cx="378621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31023"/>
            <a:ext cx="9001188" cy="6134828"/>
            <a:chOff x="392387" y="460773"/>
            <a:chExt cx="8680204" cy="5715254"/>
          </a:xfrm>
        </p:grpSpPr>
        <p:sp>
          <p:nvSpPr>
            <p:cNvPr id="9" name="Rectangle 8"/>
            <p:cNvSpPr/>
            <p:nvPr/>
          </p:nvSpPr>
          <p:spPr>
            <a:xfrm>
              <a:off x="392387" y="1196594"/>
              <a:ext cx="8677592" cy="4979433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srgbClr val="E428C0"/>
                </a:solidFill>
              </a:endParaRPr>
            </a:p>
          </p:txBody>
        </p:sp>
        <p:pic>
          <p:nvPicPr>
            <p:cNvPr id="19462" name="Picture 2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2768" y="460773"/>
              <a:ext cx="7429823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999971" y="564954"/>
              <a:ext cx="5715249" cy="716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Fah kwang" pitchFamily="2" charset="-34"/>
                  <a:cs typeface="+mj-cs"/>
                </a:rPr>
                <a:t>การจัดทีมบุคลากรประจำศูนย์</a:t>
              </a:r>
              <a:endParaRPr lang="th-TH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+mj-cs"/>
              </a:endParaRPr>
            </a:p>
          </p:txBody>
        </p:sp>
      </p:grpSp>
      <p:pic>
        <p:nvPicPr>
          <p:cNvPr id="19459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98763" y="1914525"/>
            <a:ext cx="35401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6075" y="1357298"/>
            <a:ext cx="8605838" cy="5072098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dirty="0" smtClean="0">
                <a:solidFill>
                  <a:schemeClr val="bg2">
                    <a:lumMod val="75000"/>
                  </a:schemeClr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6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ศูนย์กู้ชีพ-กู้ภัย เทศบาลนครรังสิตจัดเป็น  </a:t>
            </a:r>
            <a:r>
              <a:rPr lang="en-US" sz="3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3  </a:t>
            </a:r>
            <a:r>
              <a:rPr lang="th-TH" sz="3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ผลัด/วัน 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sz="36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 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1. 24.00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น. -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08.00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น.	 (มี</a:t>
            </a:r>
            <a:r>
              <a:rPr lang="en-US" sz="3600" b="1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2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ทีม)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 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2. 08.00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น. </a:t>
            </a:r>
            <a:r>
              <a:rPr lang="th-TH" sz="3600" b="1" dirty="0">
                <a:latin typeface="Angsana New" panose="02020603050405020304" pitchFamily="18" charset="-34"/>
              </a:rPr>
              <a:t>-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16.00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น.	 (มี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3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ทีมยกเว้น เสาร์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อาทิตย์มี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 2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ทีม)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 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3. 16.00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น. </a:t>
            </a:r>
            <a:r>
              <a:rPr lang="th-TH" sz="3600" b="1" dirty="0">
                <a:latin typeface="Angsana New" panose="02020603050405020304" pitchFamily="18" charset="-34"/>
              </a:rPr>
              <a:t>-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24.00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น.	     (มี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2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ทีม)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โดย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1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ทีม มีบุคลากร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3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คน ประกอบด้วย</a:t>
            </a:r>
            <a:endParaRPr lang="en-US" sz="3600" b="1" dirty="0" smtClean="0">
              <a:latin typeface="Angsana New" panose="02020603050405020304" pitchFamily="18" charset="-34"/>
              <a:cs typeface="+mj-cs"/>
            </a:endParaRPr>
          </a:p>
          <a:p>
            <a:pPr marL="852678" indent="-742950" eaLnBrk="1" fontAlgn="auto" hangingPunct="1">
              <a:buNone/>
              <a:defRPr/>
            </a:pP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  1. พยาบาลวิชาชีพ </a:t>
            </a:r>
            <a:endParaRPr lang="en-US" sz="3600" b="1" dirty="0" smtClean="0">
              <a:latin typeface="Angsana New" panose="02020603050405020304" pitchFamily="18" charset="-34"/>
              <a:cs typeface="+mj-cs"/>
            </a:endParaRPr>
          </a:p>
          <a:p>
            <a:pPr marL="852678" indent="-742950" eaLnBrk="1" fontAlgn="auto" hangingPunct="1">
              <a:buNone/>
              <a:defRPr/>
            </a:pP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   2.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เวชกิจฉุกเฉิน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EMT-B</a:t>
            </a:r>
          </a:p>
          <a:p>
            <a:pPr marL="852678" indent="-742950" eaLnBrk="1" fontAlgn="auto" hangingPunct="1">
              <a:buNone/>
              <a:defRPr/>
            </a:pP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   3.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เจ้าหน้าที่ปฏิบัติการฉุกเฉินเบื้องต้น  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FR</a:t>
            </a:r>
            <a:endParaRPr lang="th-TH" sz="3600" b="1" dirty="0"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8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Administrator\Desktop\รูป 1669\25590223_6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571876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1052512"/>
            <a:ext cx="8858312" cy="580548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E428C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9793" y="142852"/>
            <a:ext cx="7019925" cy="1301750"/>
            <a:chOff x="2627784" y="545004"/>
            <a:chExt cx="4392488" cy="1302121"/>
          </a:xfrm>
        </p:grpSpPr>
        <p:pic>
          <p:nvPicPr>
            <p:cNvPr id="20493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545004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84373" y="616462"/>
              <a:ext cx="3688216" cy="7066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000" b="1" dirty="0">
                  <a:latin typeface="+mn-lt"/>
                  <a:cs typeface="+mj-cs"/>
                </a:rPr>
                <a:t>มาตรฐานรถบริการการแพทย์ฉุกเฉิน</a:t>
              </a:r>
              <a:endPara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+mj-cs"/>
              </a:endParaRPr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6508750" y="1928802"/>
            <a:ext cx="22066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FF0000"/>
                </a:solidFill>
              </a:rPr>
              <a:t>    อุปกรณ์</a:t>
            </a:r>
            <a:r>
              <a:rPr lang="th-TH" sz="3200" b="1" dirty="0">
                <a:solidFill>
                  <a:srgbClr val="FF0000"/>
                </a:solidFill>
              </a:rPr>
              <a:t>ภายใน</a:t>
            </a:r>
            <a:r>
              <a:rPr lang="th-TH" sz="3200" b="1" u="sng" dirty="0">
                <a:solidFill>
                  <a:srgbClr val="FF0000"/>
                </a:solidFill>
              </a:rPr>
              <a:t>รถ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2048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98763" y="1914525"/>
            <a:ext cx="35401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7"/>
          <p:cNvSpPr txBox="1"/>
          <p:nvPr/>
        </p:nvSpPr>
        <p:spPr>
          <a:xfrm>
            <a:off x="357159" y="1357299"/>
            <a:ext cx="864399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ศูนย์</a:t>
            </a: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กู้ชีพกู้ภัยนครรังสิต 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ได้ขึ้นทะเบียนรถบริการการแพทย์</a:t>
            </a:r>
            <a:r>
              <a:rPr lang="th-TH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ฉุกเฉิน ใน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ระดับ </a:t>
            </a:r>
            <a:r>
              <a:rPr lang="en-US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       	               </a:t>
            </a:r>
            <a:r>
              <a:rPr lang="en-US" sz="36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Basic </a:t>
            </a:r>
            <a:r>
              <a:rPr lang="en-US" sz="36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Life Support </a:t>
            </a:r>
            <a:r>
              <a:rPr lang="th-TH" sz="36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จำนวน 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3 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คัน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    </a:t>
            </a:r>
            <a:endParaRPr lang="en-US" sz="3200" b="1" dirty="0">
              <a:solidFill>
                <a:srgbClr val="0070C0"/>
              </a:solidFill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500430" y="3286124"/>
            <a:ext cx="2500330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flipH="1">
            <a:off x="681282" y="2428868"/>
            <a:ext cx="2390519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" name="Picture 10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75321" y="4572008"/>
            <a:ext cx="2325043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715140" y="3857628"/>
            <a:ext cx="2214578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715140" y="2500306"/>
            <a:ext cx="2214578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6715141" y="5357826"/>
            <a:ext cx="2214578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1052513"/>
            <a:ext cx="8488363" cy="547211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E428C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85918" y="142852"/>
            <a:ext cx="7164387" cy="1301750"/>
            <a:chOff x="2627784" y="545004"/>
            <a:chExt cx="4392488" cy="1302121"/>
          </a:xfrm>
        </p:grpSpPr>
        <p:pic>
          <p:nvPicPr>
            <p:cNvPr id="21514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545004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715381" y="699035"/>
              <a:ext cx="3503893" cy="7066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000" b="1" dirty="0">
                  <a:latin typeface="+mn-lt"/>
                  <a:cs typeface="+mj-cs"/>
                </a:rPr>
                <a:t>มาตรฐานรถบริการการแพทย์ฉุกเฉิน</a:t>
              </a:r>
              <a:endPara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+mj-cs"/>
              </a:endParaRPr>
            </a:p>
          </p:txBody>
        </p:sp>
      </p:grpSp>
      <p:pic>
        <p:nvPicPr>
          <p:cNvPr id="21508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98763" y="1914525"/>
            <a:ext cx="35401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3"/>
          <p:cNvSpPr txBox="1">
            <a:spLocks noGrp="1"/>
          </p:cNvSpPr>
          <p:nvPr>
            <p:ph type="title"/>
          </p:nvPr>
        </p:nvSpPr>
        <p:spPr>
          <a:xfrm>
            <a:off x="323850" y="1285860"/>
            <a:ext cx="8488363" cy="1354217"/>
          </a:xfr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n-cs"/>
              </a:rPr>
              <a:t>Advanced Life Support </a:t>
            </a:r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n-cs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n-cs"/>
              </a:rPr>
              <a:t>ALS</a:t>
            </a:r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n-cs"/>
              </a:rPr>
              <a:t>)</a:t>
            </a:r>
            <a:b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n-cs"/>
              </a:rPr>
            </a:br>
            <a:r>
              <a:rPr lang="th-TH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n-cs"/>
              </a:rPr>
              <a:t>จำนวน </a:t>
            </a:r>
            <a:r>
              <a:rPr lang="en-US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n-cs"/>
              </a:rPr>
              <a:t>1 </a:t>
            </a:r>
            <a:r>
              <a:rPr lang="th-TH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n-cs"/>
              </a:rPr>
              <a:t>คัน</a:t>
            </a:r>
            <a:endParaRPr lang="en-US" b="1" dirty="0">
              <a:solidFill>
                <a:srgbClr val="0070C0"/>
              </a:solidFill>
              <a:latin typeface="Angsana New" panose="02020603050405020304" pitchFamily="18" charset="-34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8596" y="2924944"/>
            <a:ext cx="4643470" cy="2861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357818" y="4634895"/>
            <a:ext cx="3286148" cy="163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357818" y="2908599"/>
            <a:ext cx="3214710" cy="163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6227762" y="2428875"/>
            <a:ext cx="227332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h-TH" sz="3200" b="1" u="sng" dirty="0">
                <a:solidFill>
                  <a:srgbClr val="FF0000"/>
                </a:solidFill>
              </a:rPr>
              <a:t>อุปกรณ์ภายในรถ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12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63"/>
            <a:ext cx="9143999" cy="521493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  - อาสาสมัคร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FR  280 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คน 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  - มีรถอาสา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FR 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ภาคประชาชน 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6 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คัน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  - มีรถอาสา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Basic 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ภาคประชาชน 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4 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คัน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EucrosiaUPC" pitchFamily="18" charset="-34"/>
              </a:rPr>
              <a:t>  - มีผู้ปฏิบัติหน้าที่ ตลอด 24  ชั่วโมง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 dirty="0" smtClean="0">
                <a:latin typeface="Angsana New" pitchFamily="18" charset="-34"/>
                <a:cs typeface="EucrosiaUPC" pitchFamily="18" charset="-34"/>
              </a:rPr>
              <a:t>           </a:t>
            </a:r>
            <a:r>
              <a:rPr lang="en-US" b="1" dirty="0" smtClean="0">
                <a:latin typeface="Angsana New" pitchFamily="18" charset="-34"/>
                <a:cs typeface="EucrosiaUPC" pitchFamily="18" charset="-34"/>
              </a:rPr>
              <a:t>            </a:t>
            </a:r>
            <a:endParaRPr lang="th-TH" b="1" dirty="0" smtClean="0">
              <a:latin typeface="Angsana New" pitchFamily="18" charset="-34"/>
              <a:cs typeface="EucrosiaUPC" pitchFamily="18" charset="-34"/>
            </a:endParaRPr>
          </a:p>
        </p:txBody>
      </p:sp>
      <p:grpSp>
        <p:nvGrpSpPr>
          <p:cNvPr id="5" name="Group 22"/>
          <p:cNvGrpSpPr>
            <a:grpSpLocks noGrp="1"/>
          </p:cNvGrpSpPr>
          <p:nvPr>
            <p:ph type="title"/>
          </p:nvPr>
        </p:nvGrpSpPr>
        <p:grpSpPr bwMode="auto">
          <a:xfrm>
            <a:off x="1357290" y="214290"/>
            <a:ext cx="7572428" cy="1500197"/>
            <a:chOff x="2543313" y="497499"/>
            <a:chExt cx="4476959" cy="1180922"/>
          </a:xfrm>
        </p:grpSpPr>
        <p:pic>
          <p:nvPicPr>
            <p:cNvPr id="6" name="Picture 2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497499"/>
              <a:ext cx="4392488" cy="118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43313" y="666202"/>
              <a:ext cx="3879361" cy="6056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  <a:cs typeface="+mn-cs"/>
                </a:rPr>
                <a:t>อาสาสมัครกู้ชีพเทศบาลนครรังสิต</a:t>
              </a:r>
              <a:endPara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+mn-cs"/>
              </a:endParaRPr>
            </a:p>
          </p:txBody>
        </p:sp>
      </p:grpSp>
      <p:pic>
        <p:nvPicPr>
          <p:cNvPr id="8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dell\Desktop\รวมรูปw folder\11988260_806547596118307_43158332125186099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dell\Desktop\รวมรูปw folder\14699915_1181410695249401_852000542_n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429132"/>
            <a:ext cx="300039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Administrator\Desktop\รูป 1669\12241192_499391013573796_3779151146178378576_n[2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1406" y="4429132"/>
            <a:ext cx="2981316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119063" y="1303338"/>
            <a:ext cx="8929687" cy="51435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E428C0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42844" y="1372882"/>
          <a:ext cx="8929689" cy="5270831"/>
        </p:xfrm>
        <a:graphic>
          <a:graphicData uri="http://schemas.openxmlformats.org/drawingml/2006/table">
            <a:tbl>
              <a:tblPr/>
              <a:tblGrid>
                <a:gridCol w="1669747"/>
                <a:gridCol w="725991"/>
                <a:gridCol w="725991"/>
                <a:gridCol w="653392"/>
                <a:gridCol w="653392"/>
                <a:gridCol w="653392"/>
                <a:gridCol w="653392"/>
                <a:gridCol w="622685"/>
                <a:gridCol w="642942"/>
                <a:gridCol w="642942"/>
                <a:gridCol w="632400"/>
                <a:gridCol w="653423"/>
              </a:tblGrid>
              <a:tr h="70905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ประเภทความเจ็บป่วย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2550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2551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2552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2553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2554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2555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2556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2557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</a:t>
                      </a:r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2558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</a:t>
                      </a:r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2559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2560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522" marR="6522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1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. ภาวะวิกฤต </a:t>
                      </a:r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(1669)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1.1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ด้านจราจร </a:t>
                      </a:r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(1669)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38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30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13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99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105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101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102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113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131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255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182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1.2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โรคฉุกเฉิน </a:t>
                      </a:r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(1669)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41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70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91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189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207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168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171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171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255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307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404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1.3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โดนทำร้าย/ตกที่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สูง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20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19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9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21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23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2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16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6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8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10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 /หกล้ม/สัตว์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กัด/อื่นๆ 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357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. โรคทั่วไป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1,516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2,657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1,775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2,551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2,498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1,707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2,009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2,769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3,927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3,598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255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3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. ออกหน่วย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ปฐม </a:t>
                      </a:r>
                    </a:p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พยาบาล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517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641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286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109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352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158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160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99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133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155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78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4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4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. 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กายภาพบำบัด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304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144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196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129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288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26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72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44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30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4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  5.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การส่งต่อ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13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100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30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DilleniaUPC"/>
                        </a:rPr>
                        <a:t>34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40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58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42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DilleniaUPC"/>
                        </a:rPr>
                        <a:t>20</a:t>
                      </a: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31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50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DilleniaUPC"/>
                        </a:rPr>
                        <a:t>-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DilleniaUPC"/>
                      </a:endParaRPr>
                    </a:p>
                  </a:txBody>
                  <a:tcPr marL="6522" marR="6522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88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           รวม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2,449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3,661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2,400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3,132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3,513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2,194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2,526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DilleniaUPC"/>
                        </a:rPr>
                        <a:t>3,250</a:t>
                      </a: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DilleniaUPC"/>
                        </a:rPr>
                        <a:t>4,529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latin typeface="DilleniaUPC"/>
                      </a:endParaRP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DilleniaUPC"/>
                        </a:rPr>
                        <a:t>3,833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latin typeface="DilleniaUPC"/>
                      </a:endParaRPr>
                    </a:p>
                  </a:txBody>
                  <a:tcPr marL="6522" marR="6522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DilleniaUPC"/>
                        </a:rPr>
                        <a:t>669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latin typeface="DilleniaUPC"/>
                      </a:endParaRPr>
                    </a:p>
                  </a:txBody>
                  <a:tcPr marL="6522" marR="6522" marT="6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1604" y="0"/>
            <a:ext cx="7429552" cy="1571612"/>
            <a:chOff x="2627784" y="545004"/>
            <a:chExt cx="4392488" cy="1302121"/>
          </a:xfrm>
        </p:grpSpPr>
        <p:pic>
          <p:nvPicPr>
            <p:cNvPr id="30859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545004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40356" y="760682"/>
              <a:ext cx="3721000" cy="790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ln w="11430"/>
                  <a:latin typeface="Angsana News"/>
                  <a:cs typeface="+mj-cs"/>
                </a:rPr>
                <a:t>สถิติการให้บริการของศูนย์กู้ชีพ - กู้ภัยเทศบาลนครรังสิต        </a:t>
              </a:r>
              <a:br>
                <a:rPr lang="th-TH" sz="2800" b="1" dirty="0">
                  <a:ln w="11430"/>
                  <a:latin typeface="Angsana News"/>
                  <a:cs typeface="+mj-cs"/>
                </a:rPr>
              </a:br>
              <a:r>
                <a:rPr lang="th-TH" sz="2800" b="1" dirty="0">
                  <a:ln w="11430"/>
                  <a:latin typeface="Angsana News"/>
                  <a:cs typeface="+mj-cs"/>
                </a:rPr>
                <a:t>ประจำปี 2550 - </a:t>
              </a:r>
              <a:r>
                <a:rPr lang="th-TH" sz="2800" b="1" dirty="0" smtClean="0">
                  <a:ln w="11430"/>
                  <a:latin typeface="Angsana News"/>
                  <a:cs typeface="+mj-cs"/>
                </a:rPr>
                <a:t>2560</a:t>
              </a:r>
              <a:endPara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/>
                <a:cs typeface="+mj-cs"/>
              </a:endParaRPr>
            </a:p>
          </p:txBody>
        </p:sp>
      </p:grpSp>
      <p:pic>
        <p:nvPicPr>
          <p:cNvPr id="7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625" y="1500188"/>
            <a:ext cx="8286750" cy="5000625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E428C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1489106" y="68262"/>
            <a:ext cx="7512050" cy="1860539"/>
            <a:chOff x="2627784" y="643356"/>
            <a:chExt cx="4392488" cy="1302121"/>
          </a:xfrm>
        </p:grpSpPr>
        <p:pic>
          <p:nvPicPr>
            <p:cNvPr id="22598" name="Picture 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643356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27784" y="886445"/>
              <a:ext cx="4218934" cy="8590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b="1" dirty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สถิติการให้บริการของ</a:t>
              </a:r>
              <a:r>
                <a:rPr lang="th-TH" b="1" u="sng" dirty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รถอาสา</a:t>
              </a:r>
              <a:r>
                <a:rPr lang="th-TH" b="1" dirty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กู้ชีพในเครือข่ายเทศบาลนครรังสิต </a:t>
              </a:r>
            </a:p>
            <a:p>
              <a:pPr algn="ctr">
                <a:defRPr/>
              </a:pPr>
              <a:r>
                <a:rPr lang="th-TH" b="1" dirty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ตั้งแต่ปี  2552 - </a:t>
              </a:r>
              <a:r>
                <a:rPr lang="th-TH" b="1" dirty="0" smtClean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2560 </a:t>
              </a:r>
              <a:r>
                <a:rPr lang="th-TH" b="1" dirty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(</a:t>
              </a:r>
              <a:r>
                <a:rPr lang="en-US" b="1" dirty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 </a:t>
              </a:r>
              <a:r>
                <a:rPr lang="th-TH" b="1" dirty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เฉพาะ 1669</a:t>
              </a:r>
              <a:r>
                <a:rPr lang="en-US" b="1" dirty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 </a:t>
              </a:r>
              <a:r>
                <a:rPr lang="th-TH" b="1" dirty="0">
                  <a:ln w="11430"/>
                  <a:solidFill>
                    <a:srgbClr val="FFFF00"/>
                  </a:solidFill>
                  <a:latin typeface="Angsana New" pitchFamily="18" charset="-34"/>
                  <a:cs typeface="+mn-cs"/>
                </a:rPr>
                <a:t>)</a:t>
              </a:r>
            </a:p>
          </p:txBody>
        </p:sp>
      </p:grp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71406" y="1714488"/>
          <a:ext cx="9001158" cy="4857784"/>
        </p:xfrm>
        <a:graphic>
          <a:graphicData uri="http://schemas.openxmlformats.org/drawingml/2006/table">
            <a:tbl>
              <a:tblPr/>
              <a:tblGrid>
                <a:gridCol w="2143140"/>
                <a:gridCol w="785818"/>
                <a:gridCol w="785818"/>
                <a:gridCol w="714380"/>
                <a:gridCol w="714380"/>
                <a:gridCol w="714380"/>
                <a:gridCol w="785818"/>
                <a:gridCol w="785818"/>
                <a:gridCol w="785818"/>
                <a:gridCol w="785788"/>
              </a:tblGrid>
              <a:tr h="94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700" b="1" i="0" u="none" strike="noStrike" dirty="0">
                          <a:solidFill>
                            <a:srgbClr val="0070C0"/>
                          </a:solidFill>
                          <a:latin typeface="DilleniaUPC"/>
                        </a:rPr>
                        <a:t>ประเภทความเจ็บป่วย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</a:t>
                      </a:r>
                      <a:endParaRPr lang="th-TH" sz="1800" b="1" i="0" u="none" strike="noStrike" dirty="0" smtClean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</a:t>
                      </a:r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2552 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</a:t>
                      </a:r>
                      <a:endParaRPr lang="th-TH" sz="1800" b="1" i="0" u="none" strike="noStrike" dirty="0" smtClean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2553 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</a:t>
                      </a:r>
                      <a:endParaRPr lang="th-TH" sz="1800" b="1" i="0" u="none" strike="noStrike" dirty="0" smtClean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2554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</a:t>
                      </a:r>
                      <a:endParaRPr lang="th-TH" sz="1800" b="1" i="0" u="none" strike="noStrike" dirty="0" smtClean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</a:t>
                      </a:r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2555 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endParaRPr lang="th-TH" sz="1800" b="1" i="0" u="none" strike="noStrike" dirty="0" smtClean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2556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1800" b="1" i="0" u="none" strike="noStrike" dirty="0" smtClean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 2557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1800" b="1" i="0" u="none" strike="noStrike" dirty="0" smtClean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2558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1800" b="1" i="0" u="none" strike="noStrike" dirty="0" smtClean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2559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1800" b="1" i="0" u="none" strike="noStrike" dirty="0" smtClean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ปี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70C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2560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53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. ภาวะวิกฤต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53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1.1 ด้านจราจร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275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435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363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704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670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496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522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620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182</a:t>
                      </a: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53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1.2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โรคฉุกเฉิน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100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188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197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462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254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675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630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570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404</a:t>
                      </a: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7655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1.3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โดนทำร้าย/สัตว์กัด 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52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114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65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105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49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90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55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90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18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1.4 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ตกที่สูง/หกล้ม/อื่นๆ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19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17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37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67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47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83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53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        รวม</a:t>
                      </a:r>
                      <a:r>
                        <a:rPr lang="th-TH" sz="2000" b="0" i="0" u="none" strike="noStrike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446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754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662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1,338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1,020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1,344</a:t>
                      </a: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,</a:t>
                      </a:r>
                      <a:r>
                        <a:rPr lang="th-TH" sz="2000" b="1" i="0" u="none" strike="noStrike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287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,</a:t>
                      </a:r>
                      <a:r>
                        <a:rPr lang="th-TH" sz="2000" b="1" i="0" u="none" strike="noStrike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862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591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214313" y="1285875"/>
            <a:ext cx="8929687" cy="51435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E428C0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71406" y="1000100"/>
          <a:ext cx="9031091" cy="5643610"/>
        </p:xfrm>
        <a:graphic>
          <a:graphicData uri="http://schemas.openxmlformats.org/drawingml/2006/table">
            <a:tbl>
              <a:tblPr/>
              <a:tblGrid>
                <a:gridCol w="1943444"/>
                <a:gridCol w="590637"/>
                <a:gridCol w="516808"/>
                <a:gridCol w="590637"/>
                <a:gridCol w="590637"/>
                <a:gridCol w="590637"/>
                <a:gridCol w="516808"/>
                <a:gridCol w="590637"/>
                <a:gridCol w="590637"/>
                <a:gridCol w="590637"/>
                <a:gridCol w="664467"/>
                <a:gridCol w="590637"/>
                <a:gridCol w="664468"/>
              </a:tblGrid>
              <a:tr h="33321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ประเภทความเจ็บป่วย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ปี2549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ปี2550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ปี2551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ปี2552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ปี2553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ปี2554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ปี2555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ปี2556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ปี2557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ปี2558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ปี2559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ปี 2560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03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1. รถกู้ชีพทน.รังสิต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036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1.1 อุบัติเหตุจราจร 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26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38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30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13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99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105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101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102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113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131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265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182</a:t>
                      </a:r>
                    </a:p>
                  </a:txBody>
                  <a:tcPr marL="6522" marR="6522" marT="6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036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1.2 เจ็บป่วยฉุกเฉิน 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55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41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70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91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189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207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168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171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171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255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307</a:t>
                      </a:r>
                    </a:p>
                  </a:txBody>
                  <a:tcPr marL="6522" marR="6522" marT="6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404</a:t>
                      </a:r>
                    </a:p>
                  </a:txBody>
                  <a:tcPr marL="6522" marR="6522" marT="6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82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1.3 อุบัติเหตุทั่วไป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20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21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23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16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8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</a:t>
                      </a: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036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ยอดรวม ทน.รังสิต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90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119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113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309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335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271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289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290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394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572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591</a:t>
                      </a: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036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2 .รถอาสาทน.รังสิต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036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2.1. อุบัติเหตุจราจร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275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435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363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704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670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496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522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620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865</a:t>
                      </a: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036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2.2. เจ็บป่วยฉุกเฉิน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100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188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197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462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254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675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630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570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709</a:t>
                      </a: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75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2.3. อุบัติเหตุ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ทั่วไป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71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131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102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172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96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173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135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100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987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ยอดรวมรถอาสา 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446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754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662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338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020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344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287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1,290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574</a:t>
                      </a: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3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ยอดรวมทั้งหมด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90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119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559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063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997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609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309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634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,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681</a:t>
                      </a: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1,862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2,165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522" marR="6522" marT="6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1604" y="-24"/>
            <a:ext cx="7358085" cy="1118357"/>
            <a:chOff x="2627784" y="544984"/>
            <a:chExt cx="4392488" cy="922350"/>
          </a:xfrm>
        </p:grpSpPr>
        <p:pic>
          <p:nvPicPr>
            <p:cNvPr id="32951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545004"/>
              <a:ext cx="4392488" cy="92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670430" y="544984"/>
              <a:ext cx="4008694" cy="786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n w="11430"/>
                  <a:latin typeface="TH SarabunIT๙" pitchFamily="34" charset="-34"/>
                  <a:cs typeface="TH SarabunIT๙" pitchFamily="34" charset="-34"/>
                </a:rPr>
                <a:t>สถิติการให้บริการของศูนย์กู้ชีพ - กู้ภัยและอาสาเทศบาลนครรังสิต        </a:t>
              </a:r>
              <a:br>
                <a:rPr lang="th-TH" b="1" dirty="0">
                  <a:ln w="11430"/>
                  <a:latin typeface="TH SarabunIT๙" pitchFamily="34" charset="-34"/>
                  <a:cs typeface="TH SarabunIT๙" pitchFamily="34" charset="-34"/>
                </a:rPr>
              </a:br>
              <a:r>
                <a:rPr lang="th-TH" b="1" dirty="0">
                  <a:ln w="11430"/>
                  <a:latin typeface="TH SarabunIT๙" pitchFamily="34" charset="-34"/>
                  <a:cs typeface="TH SarabunIT๙" pitchFamily="34" charset="-34"/>
                </a:rPr>
                <a:t>ประจำปี 2549 - </a:t>
              </a:r>
              <a:r>
                <a:rPr lang="th-TH" b="1" dirty="0" smtClean="0">
                  <a:ln w="11430"/>
                  <a:latin typeface="TH SarabunIT๙" pitchFamily="34" charset="-34"/>
                  <a:cs typeface="TH SarabunIT๙" pitchFamily="34" charset="-34"/>
                </a:rPr>
                <a:t>2560</a:t>
              </a:r>
              <a:endPara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pic>
        <p:nvPicPr>
          <p:cNvPr id="7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857256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44624"/>
            <a:ext cx="8715375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งบประมาณ / ค่าใช้จ่าย ของศูนย์กู้ชีพ - กู้ภัย</a:t>
            </a:r>
            <a:br>
              <a:rPr lang="th-TH" sz="3600" b="1" dirty="0" smtClean="0">
                <a:solidFill>
                  <a:schemeClr val="tx1"/>
                </a:solidFill>
              </a:rPr>
            </a:br>
            <a:r>
              <a:rPr lang="th-TH" sz="3600" b="1" dirty="0" smtClean="0">
                <a:solidFill>
                  <a:schemeClr val="tx1"/>
                </a:solidFill>
              </a:rPr>
              <a:t>     ยกเว้นค่าน้ำมันเชื้อเพลิง / ค่าซ่อมรถ</a:t>
            </a:r>
          </a:p>
        </p:txBody>
      </p:sp>
      <p:graphicFrame>
        <p:nvGraphicFramePr>
          <p:cNvPr id="43232" name="Group 224"/>
          <p:cNvGraphicFramePr>
            <a:graphicFrameLocks noGrp="1"/>
          </p:cNvGraphicFramePr>
          <p:nvPr>
            <p:ph type="tbl" idx="4294967295"/>
          </p:nvPr>
        </p:nvGraphicFramePr>
        <p:xfrm>
          <a:off x="214282" y="1142984"/>
          <a:ext cx="8715376" cy="5644794"/>
        </p:xfrm>
        <a:graphic>
          <a:graphicData uri="http://schemas.openxmlformats.org/drawingml/2006/table">
            <a:tbl>
              <a:tblPr/>
              <a:tblGrid>
                <a:gridCol w="1743411"/>
                <a:gridCol w="1743412"/>
                <a:gridCol w="1741730"/>
                <a:gridCol w="1864458"/>
                <a:gridCol w="1622365"/>
              </a:tblGrid>
              <a:tr h="107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      ค่าใช้จ่าย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ปีงบประมาณ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ค่าตอบแทน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เจ้าหน้าที่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ค่าจ้างบุคลากร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ทางการแพทย์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(พยาบาล)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อื่น ๆ เช่น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เวชภัณฑ์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วัสดุสำนักงาน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รวม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2550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419,320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927,400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16,380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1,363,100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2551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638,890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685,760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22,350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1,347,000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2552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652,120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524,440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14,400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1,190,960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2553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705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847,000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581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2554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723,240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813,000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1,572,040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626,440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820,000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,000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2556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1,589,400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1,018,800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161,176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2,769,376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2557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1,848,360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1,064,804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124,457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3,037,621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2558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2,320,555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1,092,000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94,130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3,506,685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2,202,200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1,349,200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123,000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3,674,400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857256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42875"/>
            <a:ext cx="8715375" cy="1000125"/>
          </a:xfrm>
          <a:solidFill>
            <a:schemeClr val="bg2">
              <a:lumMod val="90000"/>
            </a:schemeClr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4800" b="1" cap="none" dirty="0" smtClean="0">
                <a:solidFill>
                  <a:schemeClr val="bg1"/>
                </a:solidFill>
                <a:effectLst/>
                <a:cs typeface="EucrosiaUPC" pitchFamily="18" charset="-34"/>
              </a:rPr>
              <a:t>           </a:t>
            </a:r>
            <a:r>
              <a:rPr lang="th-TH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IT๙" pitchFamily="34" charset="-34"/>
              </a:rPr>
              <a:t>เฉลี่ยค่าใช้จ่ายต่อผู้ป่วย 1  ราย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9144000" cy="54292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dirty="0" smtClean="0">
                <a:latin typeface="Angsana New" pitchFamily="18" charset="-34"/>
                <a:cs typeface="+mj-cs"/>
              </a:rPr>
              <a:t> 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ปี  2550 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=  1,363,100 / 2449   =  556.77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บาท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-</a:t>
            </a:r>
            <a:r>
              <a:rPr lang="th-TH" sz="3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ปี  2551 </a:t>
            </a:r>
            <a:r>
              <a:rPr lang="en-US" sz="3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=  1,347,000 / 3661   =  367.75 </a:t>
            </a:r>
            <a:r>
              <a:rPr lang="th-TH" sz="3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บาท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ปี  2552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 =  1,190,960 / 2400   =  496.23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บาท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FF33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ปี 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 2553   =  1,581,100 / 3,132  =  504.82   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 บาท</a:t>
            </a:r>
            <a:endParaRPr lang="en-US" sz="3600" b="1" dirty="0" smtClean="0">
              <a:solidFill>
                <a:srgbClr val="2205F5"/>
              </a:solidFill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FF33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ปี 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2554   =  1,572,040 / 3,513  =  447.49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บาท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- ปี  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2555   =  1,482,440 / 2,194  =  675.58   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 บาท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dirty="0" smtClean="0">
                <a:solidFill>
                  <a:srgbClr val="E119BB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- ปี  2556 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=  2,769,376 /2,526   =  1,096.34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บาท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ปี  2557  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 =  3,037,621 / 3,250  =  934.65   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 บาท</a:t>
            </a:r>
            <a:endParaRPr lang="en-US" sz="3600" b="1" dirty="0" smtClean="0">
              <a:solidFill>
                <a:srgbClr val="2205F5"/>
              </a:solidFill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E119BB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- ปี  2558 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=  3,506,685 / 4,529  =  774.27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บาท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- ปี   2559 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 = 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 3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,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674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,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400/ 3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,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833  </a:t>
            </a:r>
            <a:r>
              <a:rPr lang="en-US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 =  958.62  </a:t>
            </a:r>
            <a:r>
              <a:rPr lang="th-TH" sz="3600" b="1" dirty="0" smtClean="0">
                <a:solidFill>
                  <a:srgbClr val="2205F5"/>
                </a:solidFill>
                <a:latin typeface="TH SarabunIT๙" pitchFamily="34" charset="-34"/>
                <a:cs typeface="TH SarabunIT๙" pitchFamily="34" charset="-34"/>
              </a:rPr>
              <a:t>  บาท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- ปี  2560   =</a:t>
            </a:r>
            <a:r>
              <a:rPr lang="th-TH" sz="36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th-TH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857256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5436" cy="1143000"/>
          </a:xfrm>
        </p:spPr>
        <p:txBody>
          <a:bodyPr/>
          <a:lstStyle/>
          <a:p>
            <a:pPr algn="ctr"/>
            <a:r>
              <a:rPr lang="th-TH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  คณะผู้บริหารเทศบาลนครรังสิต</a:t>
            </a:r>
            <a:endParaRPr lang="th-TH" dirty="0"/>
          </a:p>
        </p:txBody>
      </p:sp>
      <p:pic>
        <p:nvPicPr>
          <p:cNvPr id="4" name="ตัวยึดเนื้อหา 3" descr="http://rangsit.org/New/images/images/info/director4-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404" y="4286256"/>
            <a:ext cx="202862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rangsit.org/New/images/images/info/presid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22" y="928670"/>
            <a:ext cx="240030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700" name="Picture 4" descr="http://rangsit.org/New/images/images/info/directo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2143108" cy="25717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702" name="Picture 6" descr="http://rangsit.org/New/images/images/info/director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286256"/>
            <a:ext cx="2214578" cy="25717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704" name="Picture 8" descr="http://rangsit.org/New/images/images/info/director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68" y="4286256"/>
            <a:ext cx="2185986" cy="2571744"/>
          </a:xfrm>
          <a:prstGeom prst="rect">
            <a:avLst/>
          </a:prstGeom>
          <a:noFill/>
        </p:spPr>
      </p:pic>
      <p:pic>
        <p:nvPicPr>
          <p:cNvPr id="9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00375" y="0"/>
            <a:ext cx="5892800" cy="1516063"/>
            <a:chOff x="2627784" y="545004"/>
            <a:chExt cx="4392488" cy="1302121"/>
          </a:xfrm>
        </p:grpSpPr>
        <p:pic>
          <p:nvPicPr>
            <p:cNvPr id="27655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7784" y="545004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81026" y="699077"/>
              <a:ext cx="3384298" cy="769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รางวัลแห่งความภาคภูมิใจ</a:t>
              </a:r>
              <a:endPara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+mn-cs"/>
              </a:endParaRPr>
            </a:p>
          </p:txBody>
        </p:sp>
      </p:grpSp>
      <p:pic>
        <p:nvPicPr>
          <p:cNvPr id="9" name="รูปภาพ 8" descr="162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357298"/>
            <a:ext cx="45720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 descr="1628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439670" y="3225100"/>
            <a:ext cx="2512834" cy="446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86313" y="1714488"/>
            <a:ext cx="4286281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1. รางวัล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รองอันดับหนึ่งแนวปฏิบัติที่ดีด้านระบบ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บริการ</a:t>
            </a:r>
          </a:p>
          <a:p>
            <a:pPr marL="457200" indent="-457200">
              <a:defRPr/>
            </a:pP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   การแพทย์ฉุกเฉิน  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ประจำปี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2552</a:t>
            </a:r>
            <a:endParaRPr lang="th-TH" sz="2000" b="1" dirty="0"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2. รางวัลศูนย์รับแจ้งเหตุและสั่งการ และ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ชุดปฏิบัติการ      </a:t>
            </a:r>
          </a:p>
          <a:p>
            <a:pPr>
              <a:defRPr/>
            </a:pP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   ฉุกเฉินดีเด่นระดับ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เขต ประจำปี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2552</a:t>
            </a:r>
            <a:endParaRPr lang="th-TH" sz="2000" b="1" dirty="0"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3. รางวัลชุดปฏิบัติการฉุกเฉินดีเด่นระดับเขต  ประเภท </a:t>
            </a:r>
            <a:r>
              <a:rPr lang="en-US" sz="2000" b="1" dirty="0">
                <a:latin typeface="TH SarabunIT๙" pitchFamily="34" charset="-34"/>
                <a:cs typeface="TH SarabunIT๙" pitchFamily="34" charset="-34"/>
              </a:rPr>
              <a:t>FR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>
              <a:defRPr/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ประจำปี  2553 </a:t>
            </a:r>
            <a:endParaRPr lang="th-TH" sz="2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 rot="10800000" flipV="1">
            <a:off x="71438" y="4305766"/>
            <a:ext cx="4429124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IT๙" pitchFamily="34" charset="-34"/>
                <a:cs typeface="TH SarabunIT๙" pitchFamily="34" charset="-34"/>
              </a:rPr>
              <a:t>4.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รางวัลอันดับหนึ่งการนำเสนอแบบอย่างที่ดีด้าน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กาจัดการ</a:t>
            </a:r>
            <a:endParaRPr lang="th-TH" sz="20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การแพทย์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ฉุกเฉินระดับพื้นที่ จ.ปทุมธานี ประจำปี 2554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5. รางวัลชุดปฏิบัติการฉุกเฉินดีเด่นระดับเขต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ประเภท </a:t>
            </a:r>
            <a:r>
              <a:rPr lang="en-US" sz="2000" b="1" dirty="0" smtClean="0">
                <a:latin typeface="TH SarabunIT๙" pitchFamily="34" charset="-34"/>
                <a:cs typeface="TH SarabunIT๙" pitchFamily="34" charset="-34"/>
              </a:rPr>
              <a:t>BACIC</a:t>
            </a:r>
            <a:endParaRPr lang="en-US" sz="20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2000" b="1" dirty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ประจำปี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2554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6. รางวัลการบริหารจัดการการแพทย์ฉุกเฉินดีเด่น ใน </a:t>
            </a:r>
            <a:r>
              <a:rPr lang="th-TH" sz="2000" b="1" dirty="0" err="1">
                <a:latin typeface="TH SarabunIT๙" pitchFamily="34" charset="-34"/>
                <a:cs typeface="TH SarabunIT๙" pitchFamily="34" charset="-34"/>
              </a:rPr>
              <a:t>อปท.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     ประจำปี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2557     </a:t>
            </a:r>
            <a:endParaRPr lang="th-TH" sz="20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857256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1500174"/>
            <a:ext cx="8488363" cy="511175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rgbClr val="E428C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2989293" y="188913"/>
            <a:ext cx="5940425" cy="1511300"/>
            <a:chOff x="2787517" y="462687"/>
            <a:chExt cx="4392488" cy="17286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2787517" y="462687"/>
              <a:ext cx="4392488" cy="17286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40340" y="698741"/>
              <a:ext cx="3384164" cy="880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latin typeface="Angsana New" pitchFamily="18" charset="-34"/>
                  <a:cs typeface="Angsana New" pitchFamily="18" charset="-34"/>
                </a:rPr>
                <a:t>กู้ชีพเทศบาลนครรังสิต</a:t>
              </a:r>
              <a:endPara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0956" y="1357298"/>
            <a:ext cx="360268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th-TH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สวัสดี</a:t>
            </a:r>
          </a:p>
        </p:txBody>
      </p: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6804025" y="5805488"/>
            <a:ext cx="185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67544" y="6002124"/>
            <a:ext cx="813690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บริการรวดเร็ว ปลอดภัย สร้างความไว้วางใจให้กับผู้ใช้บริการ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/>
            <a:extLst/>
          </a:blip>
          <a:srcRect/>
          <a:stretch>
            <a:fillRect/>
          </a:stretch>
        </p:blipFill>
        <p:spPr bwMode="auto">
          <a:xfrm>
            <a:off x="1928794" y="2857496"/>
            <a:ext cx="5429288" cy="3092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857256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615488"/>
            <a:ext cx="1285884" cy="124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3.bp.blogspot.com/_tF_DyjQ-CPA/TMhOkVzargI/AAAAAAAAERY/eLGfRIaPVLE/s1600/Logo4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643050"/>
            <a:ext cx="1214446" cy="114300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z="12700"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203575" y="1052513"/>
            <a:ext cx="3154363" cy="1008062"/>
            <a:chOff x="2018" y="618"/>
            <a:chExt cx="1987" cy="635"/>
          </a:xfrm>
          <a:solidFill>
            <a:srgbClr val="FF3300"/>
          </a:solidFill>
        </p:grpSpPr>
        <p:sp>
          <p:nvSpPr>
            <p:cNvPr id="7184" name="AutoShape 13"/>
            <p:cNvSpPr>
              <a:spLocks noChangeArrowheads="1"/>
            </p:cNvSpPr>
            <p:nvPr/>
          </p:nvSpPr>
          <p:spPr bwMode="auto">
            <a:xfrm>
              <a:off x="2018" y="618"/>
              <a:ext cx="1987" cy="63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2070" y="754"/>
              <a:ext cx="1890" cy="40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เทศบาลนครรังสิต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554421" y="2357430"/>
            <a:ext cx="2303463" cy="1000132"/>
            <a:chOff x="2109" y="1576"/>
            <a:chExt cx="1451" cy="499"/>
          </a:xfrm>
          <a:solidFill>
            <a:srgbClr val="E119BB"/>
          </a:solidFill>
        </p:grpSpPr>
        <p:sp>
          <p:nvSpPr>
            <p:cNvPr id="7182" name="AutoShape 15"/>
            <p:cNvSpPr>
              <a:spLocks noChangeArrowheads="1"/>
            </p:cNvSpPr>
            <p:nvPr/>
          </p:nvSpPr>
          <p:spPr bwMode="auto">
            <a:xfrm>
              <a:off x="2109" y="1576"/>
              <a:ext cx="1451" cy="49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2109" y="1662"/>
              <a:ext cx="1446" cy="292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สำนักปลัดเทศบาล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546485" y="3643314"/>
            <a:ext cx="2382837" cy="1428760"/>
            <a:chOff x="2060" y="2341"/>
            <a:chExt cx="1501" cy="680"/>
          </a:xfrm>
          <a:solidFill>
            <a:srgbClr val="FFFF00"/>
          </a:solidFill>
        </p:grpSpPr>
        <p:sp>
          <p:nvSpPr>
            <p:cNvPr id="7180" name="AutoShape 14"/>
            <p:cNvSpPr>
              <a:spLocks noChangeArrowheads="1"/>
            </p:cNvSpPr>
            <p:nvPr/>
          </p:nvSpPr>
          <p:spPr bwMode="auto">
            <a:xfrm>
              <a:off x="2064" y="2341"/>
              <a:ext cx="1497" cy="6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2060" y="2413"/>
              <a:ext cx="1485" cy="51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ฝ่ายป้องกัน</a:t>
              </a:r>
              <a:r>
                <a:rPr lang="th-TH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และบรรเทาสาธารณภัย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557226" y="5571875"/>
            <a:ext cx="2372097" cy="786083"/>
            <a:chOff x="2184" y="3376"/>
            <a:chExt cx="1188" cy="404"/>
          </a:xfrm>
          <a:solidFill>
            <a:srgbClr val="0000FF"/>
          </a:solidFill>
        </p:grpSpPr>
        <p:sp>
          <p:nvSpPr>
            <p:cNvPr id="7178" name="AutoShape 16"/>
            <p:cNvSpPr>
              <a:spLocks noChangeArrowheads="1"/>
            </p:cNvSpPr>
            <p:nvPr/>
          </p:nvSpPr>
          <p:spPr bwMode="auto">
            <a:xfrm>
              <a:off x="2184" y="3376"/>
              <a:ext cx="1188" cy="40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CC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2227" y="3425"/>
              <a:ext cx="1122" cy="30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งานกู้ชีพ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–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 </a:t>
              </a:r>
              <a:r>
                <a:rPr lang="th-TH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กู้ภัย</a:t>
              </a:r>
              <a:endPara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318" name="AutoShape 28"/>
          <p:cNvSpPr>
            <a:spLocks noChangeArrowheads="1"/>
          </p:cNvSpPr>
          <p:nvPr/>
        </p:nvSpPr>
        <p:spPr bwMode="auto">
          <a:xfrm>
            <a:off x="4497390" y="2071688"/>
            <a:ext cx="4318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800">
              <a:solidFill>
                <a:srgbClr val="FF6600"/>
              </a:solidFill>
            </a:endParaRPr>
          </a:p>
        </p:txBody>
      </p:sp>
      <p:sp>
        <p:nvSpPr>
          <p:cNvPr id="13319" name="AutoShape 29"/>
          <p:cNvSpPr>
            <a:spLocks noChangeArrowheads="1"/>
          </p:cNvSpPr>
          <p:nvPr/>
        </p:nvSpPr>
        <p:spPr bwMode="auto">
          <a:xfrm>
            <a:off x="4497390" y="3357563"/>
            <a:ext cx="4318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800">
              <a:solidFill>
                <a:srgbClr val="FF6600"/>
              </a:solidFill>
            </a:endParaRPr>
          </a:p>
        </p:txBody>
      </p:sp>
      <p:sp>
        <p:nvSpPr>
          <p:cNvPr id="13320" name="AutoShape 31"/>
          <p:cNvSpPr>
            <a:spLocks noChangeArrowheads="1"/>
          </p:cNvSpPr>
          <p:nvPr/>
        </p:nvSpPr>
        <p:spPr bwMode="auto">
          <a:xfrm>
            <a:off x="4497390" y="5072062"/>
            <a:ext cx="431800" cy="50007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800">
              <a:solidFill>
                <a:srgbClr val="FF6600"/>
              </a:solidFill>
            </a:endParaRPr>
          </a:p>
        </p:txBody>
      </p:sp>
      <p:sp>
        <p:nvSpPr>
          <p:cNvPr id="2080" name="WordArt 32"/>
          <p:cNvSpPr>
            <a:spLocks noChangeArrowheads="1" noChangeShapeType="1" noTextEdit="1"/>
          </p:cNvSpPr>
          <p:nvPr/>
        </p:nvSpPr>
        <p:spPr bwMode="auto">
          <a:xfrm>
            <a:off x="1428728" y="214290"/>
            <a:ext cx="7286676" cy="59851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h-TH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cs typeface="EucrosiaUPC"/>
              </a:rPr>
              <a:t>โครงสร้าง</a:t>
            </a:r>
            <a:r>
              <a:rPr lang="th-TH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cs typeface="EucrosiaUPC"/>
              </a:rPr>
              <a:t>ศูนย์กู้ชีพ-กู้ภัย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cs typeface="EucrosiaUPC"/>
              </a:rPr>
              <a:t> </a:t>
            </a:r>
            <a:r>
              <a:rPr lang="th-TH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cs typeface="EucrosiaUPC"/>
              </a:rPr>
              <a:t>เทศบาลนคร</a:t>
            </a:r>
            <a:r>
              <a:rPr lang="th-TH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cs typeface="EucrosiaUPC"/>
              </a:rPr>
              <a:t>รังสิต</a:t>
            </a:r>
            <a:r>
              <a:rPr lang="th-TH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bg2"/>
                    </a:gs>
                  </a:gsLst>
                  <a:lin ang="5400000" scaled="1"/>
                </a:gradFill>
                <a:cs typeface="EucrosiaUPC"/>
              </a:rPr>
              <a:t> </a:t>
            </a:r>
          </a:p>
        </p:txBody>
      </p:sp>
      <p:pic>
        <p:nvPicPr>
          <p:cNvPr id="18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429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4800" dirty="0" smtClean="0">
                <a:solidFill>
                  <a:srgbClr val="E119BB"/>
                </a:solidFill>
              </a:rPr>
              <a:t>โครงสร้างศูนย์กู้ชีพกู้ภัยเทศบาลนครรังสิต</a:t>
            </a:r>
            <a:endParaRPr lang="th-TH" sz="4800" b="1" dirty="0">
              <a:solidFill>
                <a:srgbClr val="E119BB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143250" y="642938"/>
            <a:ext cx="335756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นายกเทศมนตรีนครรังสิต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2928926" y="1643063"/>
            <a:ext cx="3714766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หัวหน้าสำนักปลัดเทศบาล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ตัวยึดเนื้อหา 4"/>
          <p:cNvSpPr txBox="1">
            <a:spLocks/>
          </p:cNvSpPr>
          <p:nvPr/>
        </p:nvSpPr>
        <p:spPr bwMode="auto">
          <a:xfrm>
            <a:off x="2786050" y="2714625"/>
            <a:ext cx="3929090" cy="642937"/>
          </a:xfrm>
          <a:prstGeom prst="roundRect">
            <a:avLst>
              <a:gd name="adj" fmla="val 12929"/>
            </a:avLst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ส่วนอำนวยการและปกครอง</a:t>
            </a:r>
          </a:p>
        </p:txBody>
      </p:sp>
      <p:sp>
        <p:nvSpPr>
          <p:cNvPr id="7" name="ตัวยึดเนื้อหา 4"/>
          <p:cNvSpPr txBox="1">
            <a:spLocks/>
          </p:cNvSpPr>
          <p:nvPr/>
        </p:nvSpPr>
        <p:spPr bwMode="auto">
          <a:xfrm>
            <a:off x="3143262" y="3786194"/>
            <a:ext cx="3214688" cy="642938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หัวหน้าฝ่ายป้องกัน</a:t>
            </a:r>
          </a:p>
        </p:txBody>
      </p:sp>
      <p:sp>
        <p:nvSpPr>
          <p:cNvPr id="8" name="ตัวยึดเนื้อหา 4"/>
          <p:cNvSpPr txBox="1">
            <a:spLocks/>
          </p:cNvSpPr>
          <p:nvPr/>
        </p:nvSpPr>
        <p:spPr bwMode="auto">
          <a:xfrm>
            <a:off x="571501" y="4572008"/>
            <a:ext cx="2500301" cy="642938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หัวหน้างานกู้ชีพ</a:t>
            </a:r>
          </a:p>
        </p:txBody>
      </p:sp>
      <p:sp>
        <p:nvSpPr>
          <p:cNvPr id="9" name="ตัวยึดเนื้อหา 4"/>
          <p:cNvSpPr txBox="1">
            <a:spLocks/>
          </p:cNvSpPr>
          <p:nvPr/>
        </p:nvSpPr>
        <p:spPr bwMode="auto">
          <a:xfrm>
            <a:off x="500063" y="5643578"/>
            <a:ext cx="2643177" cy="642938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ทีมปฏิบัติงานกู้ชีพ</a:t>
            </a:r>
          </a:p>
        </p:txBody>
      </p:sp>
      <p:sp>
        <p:nvSpPr>
          <p:cNvPr id="10" name="ตัวยึดเนื้อหา 4"/>
          <p:cNvSpPr txBox="1">
            <a:spLocks/>
          </p:cNvSpPr>
          <p:nvPr/>
        </p:nvSpPr>
        <p:spPr bwMode="auto">
          <a:xfrm>
            <a:off x="6429388" y="4500570"/>
            <a:ext cx="2357424" cy="642937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หัวหน้างานกู้ภัย</a:t>
            </a:r>
            <a:endParaRPr lang="th-TH" sz="32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ตัวยึดเนื้อหา 4"/>
          <p:cNvSpPr txBox="1">
            <a:spLocks/>
          </p:cNvSpPr>
          <p:nvPr/>
        </p:nvSpPr>
        <p:spPr bwMode="auto">
          <a:xfrm>
            <a:off x="6143636" y="5572140"/>
            <a:ext cx="2643176" cy="64293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ทีมปฏิบัติงานกู้ภัย</a:t>
            </a:r>
          </a:p>
        </p:txBody>
      </p:sp>
      <p:sp>
        <p:nvSpPr>
          <p:cNvPr id="12" name="ลูกศรลง 11"/>
          <p:cNvSpPr/>
          <p:nvPr/>
        </p:nvSpPr>
        <p:spPr>
          <a:xfrm>
            <a:off x="4714875" y="1285875"/>
            <a:ext cx="214313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4714875" y="2357432"/>
            <a:ext cx="214313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ลูกศรลง 13"/>
          <p:cNvSpPr/>
          <p:nvPr/>
        </p:nvSpPr>
        <p:spPr>
          <a:xfrm>
            <a:off x="4714875" y="3429002"/>
            <a:ext cx="214313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ลูกศรลง 15"/>
          <p:cNvSpPr/>
          <p:nvPr/>
        </p:nvSpPr>
        <p:spPr>
          <a:xfrm>
            <a:off x="1785938" y="5286390"/>
            <a:ext cx="214312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>
            <a:off x="7358063" y="5214950"/>
            <a:ext cx="214312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2" name="ลูกศรโค้งขึ้น 21"/>
          <p:cNvSpPr/>
          <p:nvPr/>
        </p:nvSpPr>
        <p:spPr>
          <a:xfrm rot="10800000">
            <a:off x="1727199" y="4000504"/>
            <a:ext cx="1344602" cy="500062"/>
          </a:xfrm>
          <a:prstGeom prst="bentUpArrow">
            <a:avLst>
              <a:gd name="adj1" fmla="val 22326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" name="ลูกศรโค้งขึ้น 22"/>
          <p:cNvSpPr/>
          <p:nvPr/>
        </p:nvSpPr>
        <p:spPr>
          <a:xfrm flipV="1">
            <a:off x="6500826" y="3929063"/>
            <a:ext cx="1071549" cy="500062"/>
          </a:xfrm>
          <a:prstGeom prst="bentUpArrow">
            <a:avLst>
              <a:gd name="adj1" fmla="val 22326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57375" y="0"/>
            <a:ext cx="7267575" cy="1047750"/>
            <a:chOff x="2627784" y="545004"/>
            <a:chExt cx="4392488" cy="1302121"/>
          </a:xfrm>
        </p:grpSpPr>
        <p:pic>
          <p:nvPicPr>
            <p:cNvPr id="8197" name="Pictur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545004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TextBox 9"/>
            <p:cNvSpPr txBox="1">
              <a:spLocks noChangeArrowheads="1"/>
            </p:cNvSpPr>
            <p:nvPr/>
          </p:nvSpPr>
          <p:spPr bwMode="auto">
            <a:xfrm>
              <a:off x="2840580" y="698847"/>
              <a:ext cx="3384090" cy="956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th-TH" sz="4400" b="1">
                  <a:latin typeface="Angsana New" pitchFamily="18" charset="-34"/>
                </a:rPr>
                <a:t>    วัตถุประสงค์การจัดตั้งศูนย์</a:t>
              </a:r>
            </a:p>
          </p:txBody>
        </p:sp>
      </p:grp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786062"/>
            <a:ext cx="3429031" cy="27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>
          <a:xfrm>
            <a:off x="214282" y="1000108"/>
            <a:ext cx="8358246" cy="5500726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r>
              <a:rPr lang="th-TH" sz="32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     เนื่องจากเขตเทศบาลนครรังสิต เป็นชุมชนเมือง มีประชาชนอาศัยอยู่หนาแน่น และเป็นทางผ่านสู่ภาคเหนือและภาคตะวันออกเฉียงเหนือ จึงทำให้มีการคมนาคมขนส่งมากมาย ทำให้เกิดปัญหาต่างๆ ตามมา เช่น</a:t>
            </a:r>
          </a:p>
          <a:p>
            <a:pPr>
              <a:buFont typeface="Wingdings 3" pitchFamily="18" charset="2"/>
              <a:buNone/>
            </a:pPr>
            <a:r>
              <a:rPr lang="th-TH" sz="32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  1. ปัญหาด้านการจราจร</a:t>
            </a:r>
          </a:p>
          <a:p>
            <a:pPr>
              <a:buFont typeface="Wingdings 3" pitchFamily="18" charset="2"/>
              <a:buNone/>
            </a:pPr>
            <a:r>
              <a:rPr lang="th-TH" sz="32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    2. ปัญหาด้านอุบัติเหตุต่างๆ</a:t>
            </a:r>
          </a:p>
          <a:p>
            <a:pPr>
              <a:buFont typeface="Wingdings 3" pitchFamily="18" charset="2"/>
              <a:buNone/>
            </a:pPr>
            <a:r>
              <a:rPr lang="th-TH" sz="32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    3. ปัญหาด้านการเจ็บป่วยของประชาชน</a:t>
            </a:r>
          </a:p>
          <a:p>
            <a:pPr>
              <a:buFont typeface="Wingdings 3" pitchFamily="18" charset="2"/>
              <a:buNone/>
            </a:pPr>
            <a:r>
              <a:rPr lang="th-TH" sz="32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  4. ปัญหาเรื่องที่อยู่อาศัยของประชากร</a:t>
            </a:r>
          </a:p>
          <a:p>
            <a:pPr>
              <a:buFont typeface="Wingdings 3" pitchFamily="18" charset="2"/>
              <a:buNone/>
            </a:pPr>
            <a:r>
              <a:rPr lang="th-TH" sz="32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  5. ปัญหาเรื่องการรับผู้ป่วยฉุกเฉิน </a:t>
            </a:r>
          </a:p>
          <a:p>
            <a:pPr>
              <a:buFont typeface="Wingdings 3" pitchFamily="18" charset="2"/>
              <a:buNone/>
            </a:pPr>
            <a:r>
              <a:rPr lang="th-TH" sz="32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        และผู้ป่วยวิกฤติต่างๆ  </a:t>
            </a:r>
          </a:p>
          <a:p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8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285877"/>
            <a:ext cx="8715436" cy="307181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th-TH" dirty="0" smtClean="0"/>
              <a:t>		</a:t>
            </a:r>
            <a:r>
              <a:rPr lang="th-TH" sz="2800" b="1" dirty="0" smtClean="0">
                <a:latin typeface="Angsana News" pitchFamily="18" charset="-34"/>
                <a:cs typeface="Angsana News" pitchFamily="18" charset="-34"/>
              </a:rPr>
              <a:t>ผู้บริหารเทศบาลได้เร็งเห็นความสำคัญของประชาชนในพื้นที่ ด้านการเจ็บป่วย และอุบัติเหตุต่างๆ  จึงได้มีการจัดตั้งศูนย์รับ - ส่งผู้เจ็บป่วยฉุกเฉินขึ้น  </a:t>
            </a:r>
          </a:p>
          <a:p>
            <a:pPr>
              <a:buFont typeface="Wingdings 3" pitchFamily="18" charset="2"/>
              <a:buNone/>
            </a:pPr>
            <a:r>
              <a:rPr lang="th-TH" sz="2800" b="1" dirty="0" smtClean="0">
                <a:latin typeface="Angsana News" pitchFamily="18" charset="-34"/>
                <a:cs typeface="Angsana News" pitchFamily="18" charset="-34"/>
              </a:rPr>
              <a:t>         โดย ดร.เดชา  กลิ่นกุสุม  นายกเทศมนตรีในสมัยนั้น  และมอบหมายให้ </a:t>
            </a:r>
          </a:p>
          <a:p>
            <a:pPr>
              <a:buFont typeface="Wingdings 3" pitchFamily="18" charset="2"/>
              <a:buNone/>
            </a:pPr>
            <a:r>
              <a:rPr lang="th-TH" sz="2800" b="1" dirty="0" smtClean="0">
                <a:latin typeface="Angsana News" pitchFamily="18" charset="-34"/>
                <a:cs typeface="Angsana News" pitchFamily="18" charset="-34"/>
              </a:rPr>
              <a:t>          นายธีรวุฒิ   กลิ่นกุสุม รองนายกเทศมนตรีในสมัยนั้นเป็นผู้ควบคุมดูแล และเป็นนายกเทศมนตรีคนปัจจุบัน</a:t>
            </a:r>
          </a:p>
          <a:p>
            <a:pPr>
              <a:buFont typeface="Wingdings 3" pitchFamily="18" charset="2"/>
              <a:buNone/>
            </a:pPr>
            <a:r>
              <a:rPr lang="th-TH" sz="2800" b="1" dirty="0" smtClean="0">
                <a:latin typeface="Angsana News" pitchFamily="18" charset="-34"/>
                <a:cs typeface="Angsana News" pitchFamily="18" charset="-34"/>
              </a:rPr>
              <a:t>		เพื่อดูแลประชาชนในพื้นที่ให้ได้รับความสะดวกสบายในการเดินทางไปพบแพทย์และมีการดำรงชีวิตที่ดีขึ้น</a:t>
            </a:r>
            <a:endParaRPr lang="th-TH" sz="2800" b="1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57375" y="142860"/>
            <a:ext cx="7267575" cy="1214438"/>
            <a:chOff x="2627784" y="698179"/>
            <a:chExt cx="4392488" cy="1302121"/>
          </a:xfrm>
        </p:grpSpPr>
        <p:pic>
          <p:nvPicPr>
            <p:cNvPr id="9223" name="Pictur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698179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Box 9"/>
            <p:cNvSpPr txBox="1">
              <a:spLocks noChangeArrowheads="1"/>
            </p:cNvSpPr>
            <p:nvPr/>
          </p:nvSpPr>
          <p:spPr bwMode="auto">
            <a:xfrm>
              <a:off x="2840580" y="737070"/>
              <a:ext cx="3384090" cy="956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th-TH" sz="4400" b="1" dirty="0">
                  <a:latin typeface="Angsana New" pitchFamily="18" charset="-34"/>
                </a:rPr>
                <a:t>    วัตถุประสงค์การจัดตั้งศูนย์</a:t>
              </a:r>
            </a:p>
          </p:txBody>
        </p:sp>
      </p:grp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305911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357694"/>
            <a:ext cx="280828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357694"/>
            <a:ext cx="32416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288" y="1052513"/>
            <a:ext cx="8489950" cy="344805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0243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71775" y="1843088"/>
            <a:ext cx="338455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2976" y="142852"/>
            <a:ext cx="7786742" cy="1000131"/>
            <a:chOff x="2591098" y="536655"/>
            <a:chExt cx="4429174" cy="1310470"/>
          </a:xfrm>
        </p:grpSpPr>
        <p:pic>
          <p:nvPicPr>
            <p:cNvPr id="10249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545004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Box 9"/>
            <p:cNvSpPr txBox="1">
              <a:spLocks noChangeArrowheads="1"/>
            </p:cNvSpPr>
            <p:nvPr/>
          </p:nvSpPr>
          <p:spPr bwMode="auto">
            <a:xfrm>
              <a:off x="2591098" y="536655"/>
              <a:ext cx="4104097" cy="1008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th-TH" sz="4400" b="1" dirty="0">
                  <a:latin typeface="Angsana New" pitchFamily="18" charset="-34"/>
                </a:rPr>
                <a:t>ประวัติศูนย์กู้ชีพ </a:t>
              </a:r>
              <a:r>
                <a:rPr lang="en-US" sz="4400" b="1" dirty="0">
                  <a:latin typeface="Angsana New" pitchFamily="18" charset="-34"/>
                </a:rPr>
                <a:t>- </a:t>
              </a:r>
              <a:r>
                <a:rPr lang="th-TH" sz="4400" b="1" dirty="0">
                  <a:latin typeface="Angsana New" pitchFamily="18" charset="-34"/>
                </a:rPr>
                <a:t>กู้ภัย เทศบาลนครรังสิต</a:t>
              </a:r>
            </a:p>
          </p:txBody>
        </p:sp>
      </p:grpSp>
      <p:sp>
        <p:nvSpPr>
          <p:cNvPr id="14" name="TextBox 8"/>
          <p:cNvSpPr txBox="1"/>
          <p:nvPr/>
        </p:nvSpPr>
        <p:spPr>
          <a:xfrm>
            <a:off x="395288" y="1125538"/>
            <a:ext cx="86582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ปี พ</a:t>
            </a:r>
            <a:r>
              <a:rPr lang="en-US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.</a:t>
            </a:r>
            <a:r>
              <a:rPr lang="th-TH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ศ</a:t>
            </a:r>
            <a:r>
              <a:rPr lang="en-US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. 2547</a:t>
            </a:r>
            <a:r>
              <a:rPr lang="en-US" sz="4000" b="1" dirty="0">
                <a:ln w="0"/>
                <a:latin typeface="Angsana New" pitchFamily="18" charset="-34"/>
                <a:cs typeface="+mj-cs"/>
              </a:rPr>
              <a:t>	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 จัดตั้ง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เป็นศูนย์รับ</a:t>
            </a:r>
            <a:r>
              <a:rPr lang="en-US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-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ส่งผู้ป่วย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ปี พ</a:t>
            </a:r>
            <a:r>
              <a:rPr lang="en-US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.</a:t>
            </a:r>
            <a:r>
              <a:rPr lang="th-TH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ศ</a:t>
            </a:r>
            <a:r>
              <a:rPr lang="en-US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. 2548   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เข้า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ร่วมกับหน่วยปฏิบัติการการแพทย์ 			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  ฉุกเฉิน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แห่งชาติ หรือ </a:t>
            </a:r>
            <a:r>
              <a:rPr lang="en-US" sz="4000" b="1" dirty="0">
                <a:ln w="0"/>
                <a:solidFill>
                  <a:srgbClr val="FF0000"/>
                </a:solidFill>
                <a:latin typeface="Angsana New" pitchFamily="18" charset="-34"/>
                <a:cs typeface="+mj-cs"/>
              </a:rPr>
              <a:t>1669</a:t>
            </a:r>
            <a:r>
              <a:rPr lang="en-US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จังหวัดปทุมธานี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ปี พ</a:t>
            </a:r>
            <a:r>
              <a:rPr lang="en-US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.</a:t>
            </a:r>
            <a:r>
              <a:rPr lang="th-TH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ศ</a:t>
            </a:r>
            <a:r>
              <a:rPr lang="en-US" sz="4000" b="1" dirty="0">
                <a:ln w="0"/>
                <a:solidFill>
                  <a:srgbClr val="002060"/>
                </a:solidFill>
                <a:latin typeface="Angsana New" pitchFamily="18" charset="-34"/>
                <a:cs typeface="+mj-cs"/>
              </a:rPr>
              <a:t>. 2553 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ย้าย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ศูนย์ไปอยู่บริเวณต่าง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ระดับสะพาน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แก้ว เปลี่ยนชื่อเป็น ศูนย์กู้ชีพ </a:t>
            </a:r>
            <a:r>
              <a:rPr lang="en-US" sz="4000" b="1" dirty="0">
                <a:ln w="0"/>
                <a:solidFill>
                  <a:srgbClr val="0070C0"/>
                </a:solidFill>
                <a:latin typeface="Angsana New" pitchFamily="18" charset="-34"/>
                <a:cs typeface="+mn-cs"/>
              </a:rPr>
              <a:t>-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กู้ภัยเทศบาล</a:t>
            </a:r>
            <a:r>
              <a:rPr lang="th-TH" sz="4000" b="1" dirty="0">
                <a:ln w="0"/>
                <a:solidFill>
                  <a:srgbClr val="0070C0"/>
                </a:solidFill>
                <a:latin typeface="Angsana New" pitchFamily="18" charset="-34"/>
                <a:cs typeface="+mj-cs"/>
              </a:rPr>
              <a:t>นครรังสิต</a:t>
            </a:r>
            <a:endParaRPr lang="th-TH" sz="4000" b="1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83135"/>
            <a:ext cx="285752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556147"/>
            <a:ext cx="294164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72008"/>
            <a:ext cx="2894001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88" y="1125538"/>
            <a:ext cx="8785225" cy="417512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33925" y="115889"/>
            <a:ext cx="4391025" cy="1169971"/>
            <a:chOff x="2627784" y="545004"/>
            <a:chExt cx="4392488" cy="1302121"/>
          </a:xfrm>
        </p:grpSpPr>
        <p:pic>
          <p:nvPicPr>
            <p:cNvPr id="13321" name="Pictur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545004"/>
              <a:ext cx="4392488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40580" y="698847"/>
              <a:ext cx="3384090" cy="856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ลักษณะ</a:t>
              </a:r>
              <a:r>
                <a:rPr lang="th-TH" sz="4400" b="1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การให้บริการ</a:t>
              </a:r>
              <a:endPara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+mn-cs"/>
              </a:endParaRPr>
            </a:p>
          </p:txBody>
        </p:sp>
      </p:grpSp>
      <p:pic>
        <p:nvPicPr>
          <p:cNvPr id="13316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98763" y="1914525"/>
            <a:ext cx="354012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1104917"/>
            <a:ext cx="9001156" cy="482441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1. </a:t>
            </a:r>
            <a:r>
              <a:rPr lang="th-TH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ให้บริการฟรีตลอด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24  </a:t>
            </a:r>
            <a:r>
              <a:rPr lang="th-TH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ชั่วโมง</a:t>
            </a:r>
            <a:endParaRPr lang="en-US" sz="3200" b="1" dirty="0">
              <a:ln w="0"/>
              <a:solidFill>
                <a:srgbClr val="0070C0"/>
              </a:solidFill>
              <a:latin typeface="Angsana New" panose="02020603050405020304" pitchFamily="18" charset="-34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2. </a:t>
            </a:r>
            <a:r>
              <a:rPr lang="th-TH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ให้บริการรับส่งผู้ป่วยที่ช่วยเหลือตัวเองไม่ได้ตามแพทย์นัด</a:t>
            </a:r>
            <a:endParaRPr lang="en-US" sz="3200" b="1" dirty="0">
              <a:ln w="0"/>
              <a:solidFill>
                <a:srgbClr val="0070C0"/>
              </a:solidFill>
              <a:latin typeface="Angsana New" panose="02020603050405020304" pitchFamily="18" charset="-34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3. </a:t>
            </a:r>
            <a:r>
              <a:rPr lang="th-TH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ให้บริการรับส่งผู้ป่วยฉุกเฉิน ผู้ประสบอุบัติเหตุต่างๆ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1669</a:t>
            </a:r>
            <a:endParaRPr lang="en-US" sz="3200" b="1" dirty="0">
              <a:ln w="0"/>
              <a:solidFill>
                <a:srgbClr val="0070C0"/>
              </a:solidFill>
              <a:latin typeface="Angsana New" panose="02020603050405020304" pitchFamily="18" charset="-34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4.</a:t>
            </a:r>
            <a:r>
              <a:rPr lang="th-TH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บริการออกหน่วยปฐมพยาบาลทั้งใน และนอกพื้นที่</a:t>
            </a:r>
            <a:endParaRPr lang="en-US" sz="3200" b="1" dirty="0">
              <a:ln w="0"/>
              <a:solidFill>
                <a:srgbClr val="0070C0"/>
              </a:solidFill>
              <a:latin typeface="Angsana New" panose="02020603050405020304" pitchFamily="18" charset="-34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5. </a:t>
            </a:r>
            <a:r>
              <a:rPr lang="th-TH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ให้บริการปฐมพยาบาลเบื้องต้น ณ จุดเกิดเหตุ ก่อนนำส่ง	สถานพยาบาล  รวดเร็ว  และปลอดภัย</a:t>
            </a:r>
            <a:endParaRPr lang="en-US" sz="3200" b="1" dirty="0" smtClean="0">
              <a:ln w="0"/>
              <a:solidFill>
                <a:srgbClr val="0070C0"/>
              </a:solidFill>
              <a:latin typeface="Angsana New" panose="02020603050405020304" pitchFamily="18" charset="-34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6. </a:t>
            </a:r>
            <a:r>
              <a:rPr lang="th-TH" sz="3200" b="1" dirty="0" smtClean="0">
                <a:ln w="0"/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การออกปฏิบัติงานทุกครั้ง จะมีพยาบาลวิชาชีพ ออกปฏิบัติงานด้วยทุกครั้ง</a:t>
            </a:r>
            <a:endParaRPr lang="th-TH" sz="3200" b="1" dirty="0">
              <a:ln w="0"/>
              <a:solidFill>
                <a:srgbClr val="0070C0"/>
              </a:solidFill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4929198"/>
            <a:ext cx="29289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929198"/>
            <a:ext cx="301308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929198"/>
            <a:ext cx="2844831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850" y="1268413"/>
            <a:ext cx="8488363" cy="544673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4339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71414"/>
            <a:ext cx="757239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14480" y="214290"/>
            <a:ext cx="6416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EucrosiaUPC" pitchFamily="18" charset="-34"/>
              </a:rPr>
              <a:t>แนวทางการปฏิบัติงานของ กู้ชีพนครรังสิต</a:t>
            </a:r>
            <a:endParaRPr lang="th-TH" sz="4000" b="1" dirty="0">
              <a:latin typeface="Angsana New" panose="02020603050405020304" pitchFamily="18" charset="-34"/>
              <a:cs typeface="+mn-cs"/>
            </a:endParaRPr>
          </a:p>
        </p:txBody>
      </p:sp>
      <p:pic>
        <p:nvPicPr>
          <p:cNvPr id="12" name="รูปภาพ 3" descr="E:\รูปการปฏิบัติงาน\DSC03719.JPG"/>
          <p:cNvPicPr>
            <a:picLocks noChangeAspect="1" noChangeArrowheads="1"/>
          </p:cNvPicPr>
          <p:nvPr/>
        </p:nvPicPr>
        <p:blipFill rotWithShape="1">
          <a:blip r:embed="rId3" cstate="print"/>
          <a:srcRect l="5138" r="4602"/>
          <a:stretch/>
        </p:blipFill>
        <p:spPr bwMode="auto">
          <a:xfrm>
            <a:off x="357158" y="5214950"/>
            <a:ext cx="2214578" cy="151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4661" r="13160"/>
          <a:stretch/>
        </p:blipFill>
        <p:spPr bwMode="auto">
          <a:xfrm rot="10800000">
            <a:off x="6429388" y="4857759"/>
            <a:ext cx="2357454" cy="182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13"/>
          <p:cNvPicPr>
            <a:picLocks noChangeAspect="1"/>
          </p:cNvPicPr>
          <p:nvPr/>
        </p:nvPicPr>
        <p:blipFill>
          <a:blip r:embed="rId5" cstate="print"/>
          <a:srcRect l="80856" t="-446" b="78250"/>
          <a:stretch>
            <a:fillRect/>
          </a:stretch>
        </p:blipFill>
        <p:spPr bwMode="auto">
          <a:xfrm>
            <a:off x="447675" y="1500174"/>
            <a:ext cx="3492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/>
          <p:cNvPicPr>
            <a:picLocks noChangeAspect="1"/>
          </p:cNvPicPr>
          <p:nvPr/>
        </p:nvPicPr>
        <p:blipFill>
          <a:blip r:embed="rId5" cstate="print"/>
          <a:srcRect l="80856" t="-446" b="78250"/>
          <a:stretch>
            <a:fillRect/>
          </a:stretch>
        </p:blipFill>
        <p:spPr bwMode="auto">
          <a:xfrm>
            <a:off x="449263" y="2000240"/>
            <a:ext cx="3492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/>
          <p:cNvPicPr>
            <a:picLocks noChangeAspect="1"/>
          </p:cNvPicPr>
          <p:nvPr/>
        </p:nvPicPr>
        <p:blipFill>
          <a:blip r:embed="rId5" cstate="print"/>
          <a:srcRect l="80856" t="-446" b="78250"/>
          <a:stretch>
            <a:fillRect/>
          </a:stretch>
        </p:blipFill>
        <p:spPr bwMode="auto">
          <a:xfrm>
            <a:off x="447675" y="2571744"/>
            <a:ext cx="3492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/>
          <p:cNvPicPr>
            <a:picLocks noChangeAspect="1"/>
          </p:cNvPicPr>
          <p:nvPr/>
        </p:nvPicPr>
        <p:blipFill>
          <a:blip r:embed="rId5" cstate="print"/>
          <a:srcRect l="80856" t="-446" b="78250"/>
          <a:stretch>
            <a:fillRect/>
          </a:stretch>
        </p:blipFill>
        <p:spPr bwMode="auto">
          <a:xfrm>
            <a:off x="449263" y="3114676"/>
            <a:ext cx="3492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8"/>
          <p:cNvPicPr>
            <a:picLocks noChangeAspect="1"/>
          </p:cNvPicPr>
          <p:nvPr/>
        </p:nvPicPr>
        <p:blipFill>
          <a:blip r:embed="rId5" cstate="print"/>
          <a:srcRect l="80856" t="-446" b="78250"/>
          <a:stretch>
            <a:fillRect/>
          </a:stretch>
        </p:blipFill>
        <p:spPr bwMode="auto">
          <a:xfrm>
            <a:off x="447675" y="3643314"/>
            <a:ext cx="3492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9"/>
          <p:cNvPicPr>
            <a:picLocks noChangeAspect="1"/>
          </p:cNvPicPr>
          <p:nvPr/>
        </p:nvPicPr>
        <p:blipFill>
          <a:blip r:embed="rId5" cstate="print"/>
          <a:srcRect l="80856" t="-446" b="78250"/>
          <a:stretch>
            <a:fillRect/>
          </a:stretch>
        </p:blipFill>
        <p:spPr bwMode="auto">
          <a:xfrm>
            <a:off x="449263" y="4214818"/>
            <a:ext cx="3492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357298"/>
            <a:ext cx="7864503" cy="41163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th-TH" sz="4000" b="1" dirty="0" smtClean="0">
                <a:latin typeface="Angsana New" pitchFamily="18" charset="-34"/>
                <a:cs typeface="EucrosiaUPC" pitchFamily="18" charset="-34"/>
              </a:rPr>
              <a:t>รับแจ้งเหตุ </a:t>
            </a:r>
            <a:endParaRPr lang="en-US" sz="4000" b="1" dirty="0" smtClean="0">
              <a:latin typeface="Angsana New" pitchFamily="18" charset="-34"/>
              <a:cs typeface="EucrosiaUPC" pitchFamily="18" charset="-34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th-TH" sz="4000" b="1" dirty="0" smtClean="0">
                <a:latin typeface="Angsana New" pitchFamily="18" charset="-34"/>
                <a:cs typeface="EucrosiaUPC" pitchFamily="18" charset="-34"/>
              </a:rPr>
              <a:t>ออกตรวจสอบ / ออกปฏิบัติการ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th-TH" sz="4000" b="1" dirty="0" smtClean="0">
                <a:latin typeface="Angsana New" pitchFamily="18" charset="-34"/>
                <a:cs typeface="EucrosiaUPC" pitchFamily="18" charset="-34"/>
              </a:rPr>
              <a:t>รายงานเหตุกับศูนย์สั่งการ </a:t>
            </a: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1669</a:t>
            </a:r>
            <a:r>
              <a:rPr lang="en-US" sz="4000" b="1" dirty="0" smtClean="0">
                <a:latin typeface="Angsana New" pitchFamily="18" charset="-34"/>
                <a:cs typeface="EucrosiaUPC" pitchFamily="18" charset="-34"/>
              </a:rPr>
              <a:t>  </a:t>
            </a:r>
            <a:r>
              <a:rPr lang="th-TH" sz="4000" b="1" dirty="0" smtClean="0">
                <a:latin typeface="Angsana New" pitchFamily="18" charset="-34"/>
                <a:cs typeface="EucrosiaUPC" pitchFamily="18" charset="-34"/>
              </a:rPr>
              <a:t>รพ.ปทุมธานี</a:t>
            </a:r>
            <a:endParaRPr lang="en-US" sz="4000" b="1" dirty="0" smtClean="0">
              <a:latin typeface="Angsana New" pitchFamily="18" charset="-34"/>
              <a:cs typeface="EucrosiaUPC" pitchFamily="18" charset="-34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th-TH" sz="4000" b="1" dirty="0" smtClean="0">
                <a:latin typeface="Angsana New" pitchFamily="18" charset="-34"/>
                <a:cs typeface="EucrosiaUPC" pitchFamily="18" charset="-34"/>
              </a:rPr>
              <a:t>ศูนย์สั่งการ ออกคำสั่งให้ดำเนินการได้ </a:t>
            </a:r>
            <a:endParaRPr lang="en-US" sz="4000" b="1" dirty="0" smtClean="0">
              <a:latin typeface="Angsana New" pitchFamily="18" charset="-34"/>
              <a:cs typeface="EucrosiaUPC" pitchFamily="18" charset="-34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th-TH" sz="4000" b="1" dirty="0" smtClean="0">
                <a:latin typeface="Angsana New" pitchFamily="18" charset="-34"/>
                <a:cs typeface="EucrosiaUPC" pitchFamily="18" charset="-34"/>
              </a:rPr>
              <a:t>ให้การปฐมพยาบาล ณ จุดเกิดเหตุ / นำส่ง รพ. </a:t>
            </a:r>
            <a:endParaRPr lang="en-US" sz="4000" b="1" dirty="0" smtClean="0">
              <a:latin typeface="Angsana New" pitchFamily="18" charset="-34"/>
              <a:cs typeface="EucrosiaUPC" pitchFamily="18" charset="-34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th-TH" sz="4000" b="1" dirty="0" smtClean="0">
                <a:latin typeface="Angsana New" pitchFamily="18" charset="-34"/>
                <a:cs typeface="EucrosiaUPC" pitchFamily="18" charset="-34"/>
              </a:rPr>
              <a:t>กรณีผู้ป่วยวิกฤตเกินความสามารถแจ้งกลับ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th-TH" sz="4000" b="1" dirty="0" smtClean="0">
                <a:latin typeface="Angsana New" pitchFamily="18" charset="-34"/>
                <a:cs typeface="EucrosiaUPC" pitchFamily="18" charset="-34"/>
              </a:rPr>
              <a:t>ศูนย์สั่งการ ขอรถ </a:t>
            </a:r>
            <a:r>
              <a:rPr lang="en-US" sz="4000" b="1" dirty="0" smtClean="0">
                <a:latin typeface="Angsana New" pitchFamily="18" charset="-34"/>
                <a:cs typeface="EucrosiaUPC" pitchFamily="18" charset="-34"/>
              </a:rPr>
              <a:t>ALS </a:t>
            </a:r>
            <a:r>
              <a:rPr lang="th-TH" sz="4000" b="1" dirty="0" smtClean="0">
                <a:latin typeface="Angsana New" pitchFamily="18" charset="-34"/>
                <a:cs typeface="EucrosiaUPC" pitchFamily="18" charset="-34"/>
              </a:rPr>
              <a:t>สนับสนุน </a:t>
            </a:r>
          </a:p>
        </p:txBody>
      </p:sp>
      <p:pic>
        <p:nvPicPr>
          <p:cNvPr id="15" name="Picture 3" descr="G:\ทำป้ายโลอัพ\โลโก้นครรังสิต(ใหม่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5"/>
            <a:ext cx="928694" cy="8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1324</Words>
  <Application>Microsoft Office PowerPoint</Application>
  <PresentationFormat>นำเสนอทางหน้าจอ (4:3)</PresentationFormat>
  <Paragraphs>514</Paragraphs>
  <Slides>21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รวมกลุ่ม</vt:lpstr>
      <vt:lpstr>ภาพนิ่ง 1</vt:lpstr>
      <vt:lpstr>          คณะผู้บริหารเทศบาลนครรังสิต</vt:lpstr>
      <vt:lpstr>ภาพนิ่ง 3</vt:lpstr>
      <vt:lpstr>โครงสร้างศูนย์กู้ชีพกู้ภัยเทศบาลนครรังสิต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Advanced Life Support  (ALS) จำนวน 1 คัน</vt:lpstr>
      <vt:lpstr>ภาพนิ่ง 14</vt:lpstr>
      <vt:lpstr>ภาพนิ่ง 15</vt:lpstr>
      <vt:lpstr>ภาพนิ่ง 16</vt:lpstr>
      <vt:lpstr>ภาพนิ่ง 17</vt:lpstr>
      <vt:lpstr>งบประมาณ / ค่าใช้จ่าย ของศูนย์กู้ชีพ - กู้ภัย      ยกเว้นค่าน้ำมันเชื้อเพลิง / ค่าซ่อมรถ</vt:lpstr>
      <vt:lpstr>           เฉลี่ยค่าใช้จ่ายต่อผู้ป่วย 1  ราย</vt:lpstr>
      <vt:lpstr>ภาพนิ่ง 20</vt:lpstr>
      <vt:lpstr>ภาพนิ่ง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73</cp:revision>
  <dcterms:created xsi:type="dcterms:W3CDTF">2017-11-16T02:24:21Z</dcterms:created>
  <dcterms:modified xsi:type="dcterms:W3CDTF">2017-11-20T04:34:27Z</dcterms:modified>
</cp:coreProperties>
</file>